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Michroma" charset="1" panose="00000000000000000000"/>
      <p:regular r:id="rId43"/>
    </p:embeddedFont>
    <p:embeddedFont>
      <p:font typeface="Clear Sans Medium" charset="1" panose="020B0603030202020304"/>
      <p:regular r:id="rId44"/>
    </p:embeddedFont>
    <p:embeddedFont>
      <p:font typeface="Clear Sans" charset="1" panose="020B0503030202020304"/>
      <p:regular r:id="rId45"/>
    </p:embeddedFont>
    <p:embeddedFont>
      <p:font typeface="Canva Sans" charset="1" panose="020B0503030501040103"/>
      <p:regular r:id="rId46"/>
    </p:embeddedFont>
    <p:embeddedFont>
      <p:font typeface="Canva Sans Bold" charset="1" panose="020B0803030501040103"/>
      <p:regular r:id="rId47"/>
    </p:embeddedFont>
    <p:embeddedFont>
      <p:font typeface="Clear Sans Bold" charset="1" panose="020B0803030202020304"/>
      <p:regular r:id="rId48"/>
    </p:embeddedFont>
    <p:embeddedFont>
      <p:font typeface="Clear Sans Thin" charset="1" panose="020B0203030202020304"/>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4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2.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3.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2.jpeg" Type="http://schemas.openxmlformats.org/officeDocument/2006/relationships/image"/><Relationship Id="rId5" Target="../media/image4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5.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6.jpeg" Type="http://schemas.openxmlformats.org/officeDocument/2006/relationships/image"/><Relationship Id="rId5" Target="../media/image47.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https://convolution-state-diagram.vercel.app" TargetMode="External" Type="http://schemas.openxmlformats.org/officeDocument/2006/relationships/hyperlink"/></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170987">
            <a:off x="-1278234" y="3618850"/>
            <a:ext cx="19791454" cy="6027690"/>
          </a:xfrm>
          <a:custGeom>
            <a:avLst/>
            <a:gdLst/>
            <a:ahLst/>
            <a:cxnLst/>
            <a:rect r="r" b="b" t="t" l="l"/>
            <a:pathLst>
              <a:path h="6027690" w="19791454">
                <a:moveTo>
                  <a:pt x="0" y="0"/>
                </a:moveTo>
                <a:lnTo>
                  <a:pt x="19791454" y="0"/>
                </a:lnTo>
                <a:lnTo>
                  <a:pt x="19791454" y="6027690"/>
                </a:lnTo>
                <a:lnTo>
                  <a:pt x="0" y="6027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42950"/>
            <a:ext cx="11417784" cy="3347315"/>
          </a:xfrm>
          <a:prstGeom prst="rect">
            <a:avLst/>
          </a:prstGeom>
        </p:spPr>
        <p:txBody>
          <a:bodyPr anchor="t" rtlCol="false" tIns="0" lIns="0" bIns="0" rIns="0">
            <a:spAutoFit/>
          </a:bodyPr>
          <a:lstStyle/>
          <a:p>
            <a:pPr algn="l">
              <a:lnSpc>
                <a:spcPts val="13200"/>
              </a:lnSpc>
            </a:pPr>
            <a:r>
              <a:rPr lang="en-US" sz="11000">
                <a:solidFill>
                  <a:srgbClr val="FFFFFF"/>
                </a:solidFill>
                <a:latin typeface="Michroma"/>
                <a:ea typeface="Michroma"/>
                <a:cs typeface="Michroma"/>
                <a:sym typeface="Michroma"/>
              </a:rPr>
              <a:t>Convolution</a:t>
            </a:r>
          </a:p>
          <a:p>
            <a:pPr algn="l">
              <a:lnSpc>
                <a:spcPts val="13200"/>
              </a:lnSpc>
            </a:pPr>
            <a:r>
              <a:rPr lang="en-US" sz="11000">
                <a:solidFill>
                  <a:srgbClr val="FFFFFF"/>
                </a:solidFill>
                <a:latin typeface="Michroma"/>
                <a:ea typeface="Michroma"/>
                <a:cs typeface="Michroma"/>
                <a:sym typeface="Michroma"/>
              </a:rPr>
              <a:t>Coding</a:t>
            </a:r>
          </a:p>
        </p:txBody>
      </p:sp>
      <p:sp>
        <p:nvSpPr>
          <p:cNvPr name="TextBox 4" id="4"/>
          <p:cNvSpPr txBox="true"/>
          <p:nvPr/>
        </p:nvSpPr>
        <p:spPr>
          <a:xfrm rot="0">
            <a:off x="1028700" y="4177913"/>
            <a:ext cx="3598752" cy="1740675"/>
          </a:xfrm>
          <a:prstGeom prst="rect">
            <a:avLst/>
          </a:prstGeom>
        </p:spPr>
        <p:txBody>
          <a:bodyPr anchor="t" rtlCol="false" tIns="0" lIns="0" bIns="0" rIns="0">
            <a:spAutoFit/>
          </a:bodyPr>
          <a:lstStyle/>
          <a:p>
            <a:pPr algn="r">
              <a:lnSpc>
                <a:spcPts val="14307"/>
              </a:lnSpc>
              <a:spcBef>
                <a:spcPct val="0"/>
              </a:spcBef>
            </a:pPr>
            <a:r>
              <a:rPr lang="en-US" b="true" sz="10219" spc="-1175">
                <a:solidFill>
                  <a:srgbClr val="FFFFFF"/>
                </a:solidFill>
                <a:latin typeface="Clear Sans Medium"/>
                <a:ea typeface="Clear Sans Medium"/>
                <a:cs typeface="Clear Sans Medium"/>
                <a:sym typeface="Clear Sans Medium"/>
              </a:rPr>
              <a:t>CT 216</a:t>
            </a:r>
          </a:p>
        </p:txBody>
      </p:sp>
      <p:sp>
        <p:nvSpPr>
          <p:cNvPr name="TextBox 5" id="5"/>
          <p:cNvSpPr txBox="true"/>
          <p:nvPr/>
        </p:nvSpPr>
        <p:spPr>
          <a:xfrm rot="0">
            <a:off x="1028700" y="6224044"/>
            <a:ext cx="3978516" cy="1047156"/>
          </a:xfrm>
          <a:prstGeom prst="rect">
            <a:avLst/>
          </a:prstGeom>
        </p:spPr>
        <p:txBody>
          <a:bodyPr anchor="t" rtlCol="false" tIns="0" lIns="0" bIns="0" rIns="0">
            <a:spAutoFit/>
          </a:bodyPr>
          <a:lstStyle/>
          <a:p>
            <a:pPr algn="l">
              <a:lnSpc>
                <a:spcPts val="4226"/>
              </a:lnSpc>
            </a:pPr>
            <a:r>
              <a:rPr lang="en-US" sz="3019">
                <a:solidFill>
                  <a:srgbClr val="FFFFFF"/>
                </a:solidFill>
                <a:latin typeface="Clear Sans"/>
                <a:ea typeface="Clear Sans"/>
                <a:cs typeface="Clear Sans"/>
                <a:sym typeface="Clear Sans"/>
              </a:rPr>
              <a:t>LAB GROUP 5/6</a:t>
            </a:r>
          </a:p>
          <a:p>
            <a:pPr algn="l">
              <a:lnSpc>
                <a:spcPts val="4226"/>
              </a:lnSpc>
              <a:spcBef>
                <a:spcPct val="0"/>
              </a:spcBef>
            </a:pPr>
            <a:r>
              <a:rPr lang="en-US" sz="3019">
                <a:solidFill>
                  <a:srgbClr val="FFFFFF"/>
                </a:solidFill>
                <a:latin typeface="Clear Sans"/>
                <a:ea typeface="Clear Sans"/>
                <a:cs typeface="Clear Sans"/>
                <a:sym typeface="Clear Sans"/>
              </a:rPr>
              <a:t>GROUP NO - 3</a:t>
            </a:r>
          </a:p>
        </p:txBody>
      </p:sp>
      <p:sp>
        <p:nvSpPr>
          <p:cNvPr name="TextBox 6" id="6"/>
          <p:cNvSpPr txBox="true"/>
          <p:nvPr/>
        </p:nvSpPr>
        <p:spPr>
          <a:xfrm rot="0">
            <a:off x="1028700" y="7576656"/>
            <a:ext cx="7866962" cy="513864"/>
          </a:xfrm>
          <a:prstGeom prst="rect">
            <a:avLst/>
          </a:prstGeom>
        </p:spPr>
        <p:txBody>
          <a:bodyPr anchor="t" rtlCol="false" tIns="0" lIns="0" bIns="0" rIns="0">
            <a:spAutoFit/>
          </a:bodyPr>
          <a:lstStyle/>
          <a:p>
            <a:pPr algn="l">
              <a:lnSpc>
                <a:spcPts val="4226"/>
              </a:lnSpc>
              <a:spcBef>
                <a:spcPct val="0"/>
              </a:spcBef>
            </a:pPr>
            <a:r>
              <a:rPr lang="en-US" sz="3019">
                <a:solidFill>
                  <a:srgbClr val="FFFFFF"/>
                </a:solidFill>
                <a:latin typeface="Clear Sans"/>
                <a:ea typeface="Clear Sans"/>
                <a:cs typeface="Clear Sans"/>
                <a:sym typeface="Clear Sans"/>
              </a:rPr>
              <a:t>Acknowledgement : Prof. Yash Vasavada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TextBox 2" id="2"/>
          <p:cNvSpPr txBox="true"/>
          <p:nvPr/>
        </p:nvSpPr>
        <p:spPr>
          <a:xfrm rot="0">
            <a:off x="413295" y="2281425"/>
            <a:ext cx="17328289" cy="7016401"/>
          </a:xfrm>
          <a:prstGeom prst="rect">
            <a:avLst/>
          </a:prstGeom>
        </p:spPr>
        <p:txBody>
          <a:bodyPr anchor="t" rtlCol="false" tIns="0" lIns="0" bIns="0" rIns="0">
            <a:spAutoFit/>
          </a:bodyPr>
          <a:lstStyle/>
          <a:p>
            <a:pPr algn="l" marL="713322" indent="-356661" lvl="1">
              <a:lnSpc>
                <a:spcPts val="4625"/>
              </a:lnSpc>
              <a:buFont typeface="Arial"/>
              <a:buChar char="•"/>
            </a:pPr>
            <a:r>
              <a:rPr lang="en-US" sz="3303">
                <a:solidFill>
                  <a:srgbClr val="FFFFFF"/>
                </a:solidFill>
                <a:latin typeface="Canva Sans"/>
                <a:ea typeface="Canva Sans"/>
                <a:cs typeface="Canva Sans"/>
                <a:sym typeface="Canva Sans"/>
              </a:rPr>
              <a:t>The minimum power of D is known as free distance and denoted as dfree.</a:t>
            </a:r>
          </a:p>
          <a:p>
            <a:pPr algn="l" marL="744853" indent="-372427" lvl="1">
              <a:lnSpc>
                <a:spcPts val="4829"/>
              </a:lnSpc>
              <a:buFont typeface="Arial"/>
              <a:buChar char="•"/>
            </a:pPr>
            <a:r>
              <a:rPr lang="en-US" sz="3449">
                <a:solidFill>
                  <a:srgbClr val="FFFFFF"/>
                </a:solidFill>
                <a:latin typeface="Canva Sans"/>
                <a:ea typeface="Canva Sans"/>
                <a:cs typeface="Canva Sans"/>
                <a:sym typeface="Canva Sans"/>
              </a:rPr>
              <a:t>i.e. if the number of errors in the received sequence is less than d</a:t>
            </a:r>
            <a:r>
              <a:rPr lang="en-US" sz="3449">
                <a:solidFill>
                  <a:srgbClr val="FFFFFF"/>
                </a:solidFill>
                <a:latin typeface="Canva Sans"/>
                <a:ea typeface="Canva Sans"/>
                <a:cs typeface="Canva Sans"/>
                <a:sym typeface="Canva Sans"/>
              </a:rPr>
              <a:t>free</a:t>
            </a:r>
            <a:r>
              <a:rPr lang="en-US" sz="3449">
                <a:solidFill>
                  <a:srgbClr val="FFFFFF"/>
                </a:solidFill>
                <a:latin typeface="Canva Sans"/>
                <a:ea typeface="Canva Sans"/>
                <a:cs typeface="Canva Sans"/>
                <a:sym typeface="Canva Sans"/>
              </a:rPr>
              <a:t>​, the decoder can uniquely identify the transmitted codeword and correct the errors. So it characterizes the error correcting capability of a convolution code.</a:t>
            </a:r>
          </a:p>
          <a:p>
            <a:pPr algn="l" marL="713322" indent="-356661" lvl="1">
              <a:lnSpc>
                <a:spcPts val="4625"/>
              </a:lnSpc>
              <a:buFont typeface="Arial"/>
              <a:buChar char="•"/>
            </a:pPr>
            <a:r>
              <a:rPr lang="en-US" sz="3303">
                <a:solidFill>
                  <a:srgbClr val="FFFFFF"/>
                </a:solidFill>
                <a:latin typeface="Canva Sans"/>
                <a:ea typeface="Canva Sans"/>
                <a:cs typeface="Canva Sans"/>
                <a:sym typeface="Canva Sans"/>
              </a:rPr>
              <a:t>So, Codes with larger minimum free distances generally offer better error correction capabilities and are more robust in noisy communication channels.</a:t>
            </a:r>
          </a:p>
          <a:p>
            <a:pPr algn="l" marL="713322" indent="-356661" lvl="1">
              <a:lnSpc>
                <a:spcPts val="4625"/>
              </a:lnSpc>
              <a:buFont typeface="Arial"/>
              <a:buChar char="•"/>
            </a:pPr>
            <a:r>
              <a:rPr lang="en-US" b="true" sz="3303">
                <a:solidFill>
                  <a:srgbClr val="FFFFFF"/>
                </a:solidFill>
                <a:latin typeface="Canva Sans Bold"/>
                <a:ea typeface="Canva Sans Bold"/>
                <a:cs typeface="Canva Sans Bold"/>
                <a:sym typeface="Canva Sans Bold"/>
              </a:rPr>
              <a:t>Minimum non-zero exponent of D gives the minimum hamming distance</a:t>
            </a:r>
            <a:r>
              <a:rPr lang="en-US" sz="3303">
                <a:solidFill>
                  <a:srgbClr val="FFFFFF"/>
                </a:solidFill>
                <a:latin typeface="Canva Sans"/>
                <a:ea typeface="Canva Sans"/>
                <a:cs typeface="Canva Sans"/>
                <a:sym typeface="Canva Sans"/>
              </a:rPr>
              <a:t>. Beacuse, Exponent of D determines the distance of sequence of encoded bits from the all zero sequence.</a:t>
            </a:r>
          </a:p>
          <a:p>
            <a:pPr algn="l">
              <a:lnSpc>
                <a:spcPts val="4625"/>
              </a:lnSpc>
            </a:pPr>
          </a:p>
          <a:p>
            <a:pPr algn="l">
              <a:lnSpc>
                <a:spcPts val="4162"/>
              </a:lnSpc>
            </a:pPr>
          </a:p>
        </p:txBody>
      </p:sp>
      <p:sp>
        <p:nvSpPr>
          <p:cNvPr name="Freeform 3" id="3"/>
          <p:cNvSpPr/>
          <p:nvPr/>
        </p:nvSpPr>
        <p:spPr>
          <a:xfrm flipH="false" flipV="false" rot="0">
            <a:off x="-9525" y="-839805"/>
            <a:ext cx="13301308" cy="13325536"/>
          </a:xfrm>
          <a:custGeom>
            <a:avLst/>
            <a:gdLst/>
            <a:ahLst/>
            <a:cxnLst/>
            <a:rect r="r" b="b" t="t" l="l"/>
            <a:pathLst>
              <a:path h="13325536" w="13301308">
                <a:moveTo>
                  <a:pt x="0" y="0"/>
                </a:moveTo>
                <a:lnTo>
                  <a:pt x="13301308" y="0"/>
                </a:lnTo>
                <a:lnTo>
                  <a:pt x="13301308" y="13325536"/>
                </a:lnTo>
                <a:lnTo>
                  <a:pt x="0" y="13325536"/>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676883"/>
            <a:ext cx="12792896" cy="1085850"/>
          </a:xfrm>
          <a:prstGeom prst="rect">
            <a:avLst/>
          </a:prstGeom>
        </p:spPr>
        <p:txBody>
          <a:bodyPr anchor="t" rtlCol="false" tIns="0" lIns="0" bIns="0" rIns="0">
            <a:spAutoFit/>
          </a:bodyPr>
          <a:lstStyle/>
          <a:p>
            <a:pPr algn="l">
              <a:lnSpc>
                <a:spcPts val="8639"/>
              </a:lnSpc>
              <a:spcBef>
                <a:spcPct val="0"/>
              </a:spcBef>
            </a:pPr>
            <a:r>
              <a:rPr lang="en-US" sz="7199">
                <a:solidFill>
                  <a:srgbClr val="FFFFFF"/>
                </a:solidFill>
                <a:latin typeface="Michroma"/>
                <a:ea typeface="Michroma"/>
                <a:cs typeface="Michroma"/>
                <a:sym typeface="Michroma"/>
              </a:rPr>
              <a:t>Transfer Function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TextBox 2" id="2"/>
          <p:cNvSpPr txBox="true"/>
          <p:nvPr/>
        </p:nvSpPr>
        <p:spPr>
          <a:xfrm rot="0">
            <a:off x="261136" y="2500640"/>
            <a:ext cx="18026864" cy="6149340"/>
          </a:xfrm>
          <a:prstGeom prst="rect">
            <a:avLst/>
          </a:prstGeom>
        </p:spPr>
        <p:txBody>
          <a:bodyPr anchor="t" rtlCol="false" tIns="0" lIns="0" bIns="0" rIns="0">
            <a:spAutoFit/>
          </a:bodyPr>
          <a:lstStyle/>
          <a:p>
            <a:pPr algn="l" marL="842012" indent="-421006" lvl="1">
              <a:lnSpc>
                <a:spcPts val="5460"/>
              </a:lnSpc>
              <a:buFont typeface="Arial"/>
              <a:buChar char="•"/>
            </a:pPr>
            <a:r>
              <a:rPr lang="en-US" sz="3900">
                <a:solidFill>
                  <a:srgbClr val="FFFFFF"/>
                </a:solidFill>
                <a:latin typeface="Canva Sans"/>
                <a:ea typeface="Canva Sans"/>
                <a:cs typeface="Canva Sans"/>
                <a:sym typeface="Canva Sans"/>
              </a:rPr>
              <a:t>In Convotution coding, the encoded output depends on the current state and the input given to it.</a:t>
            </a:r>
          </a:p>
          <a:p>
            <a:pPr algn="l" marL="842012" indent="-421006" lvl="1">
              <a:lnSpc>
                <a:spcPts val="5460"/>
              </a:lnSpc>
              <a:buFont typeface="Arial"/>
              <a:buChar char="•"/>
            </a:pPr>
            <a:r>
              <a:rPr lang="en-US" sz="3900">
                <a:solidFill>
                  <a:srgbClr val="FFFFFF"/>
                </a:solidFill>
                <a:latin typeface="Canva Sans"/>
                <a:ea typeface="Canva Sans"/>
                <a:cs typeface="Canva Sans"/>
                <a:sym typeface="Canva Sans"/>
              </a:rPr>
              <a:t>For this, t</a:t>
            </a:r>
            <a:r>
              <a:rPr lang="en-US" sz="3900">
                <a:solidFill>
                  <a:srgbClr val="FFFFFF"/>
                </a:solidFill>
                <a:latin typeface="Canva Sans"/>
                <a:ea typeface="Canva Sans"/>
                <a:cs typeface="Canva Sans"/>
                <a:sym typeface="Canva Sans"/>
              </a:rPr>
              <a:t>he encoder uses a sliding window to calculate r &gt; 1 parity bits by combining various subsets of bits in the window.</a:t>
            </a:r>
          </a:p>
          <a:p>
            <a:pPr algn="l" marL="842012" indent="-421006" lvl="1">
              <a:lnSpc>
                <a:spcPts val="5460"/>
              </a:lnSpc>
              <a:buFont typeface="Arial"/>
              <a:buChar char="•"/>
            </a:pPr>
            <a:r>
              <a:rPr lang="en-US" sz="3900">
                <a:solidFill>
                  <a:srgbClr val="FFFFFF"/>
                </a:solidFill>
                <a:latin typeface="Canva Sans"/>
                <a:ea typeface="Canva Sans"/>
                <a:cs typeface="Canva Sans"/>
                <a:sym typeface="Canva Sans"/>
              </a:rPr>
              <a:t>The combining is modulo 2 addition.</a:t>
            </a:r>
          </a:p>
          <a:p>
            <a:pPr algn="l" marL="842012" indent="-421006" lvl="1">
              <a:lnSpc>
                <a:spcPts val="5460"/>
              </a:lnSpc>
              <a:buFont typeface="Arial"/>
              <a:buChar char="•"/>
            </a:pPr>
            <a:r>
              <a:rPr lang="en-US" sz="3900">
                <a:solidFill>
                  <a:srgbClr val="FFFFFF"/>
                </a:solidFill>
                <a:latin typeface="Canva Sans"/>
                <a:ea typeface="Canva Sans"/>
                <a:cs typeface="Canva Sans"/>
                <a:sym typeface="Canva Sans"/>
              </a:rPr>
              <a:t>The size of the window, in bits, is called the code’s </a:t>
            </a:r>
            <a:r>
              <a:rPr lang="en-US" b="true" sz="3900">
                <a:solidFill>
                  <a:srgbClr val="FFFFFF"/>
                </a:solidFill>
                <a:latin typeface="Canva Sans Bold"/>
                <a:ea typeface="Canva Sans Bold"/>
                <a:cs typeface="Canva Sans Bold"/>
                <a:sym typeface="Canva Sans Bold"/>
              </a:rPr>
              <a:t>constraint length</a:t>
            </a:r>
            <a:r>
              <a:rPr lang="en-US" sz="3900">
                <a:solidFill>
                  <a:srgbClr val="FFFFFF"/>
                </a:solidFill>
                <a:latin typeface="Canva Sans"/>
                <a:ea typeface="Canva Sans"/>
                <a:cs typeface="Canva Sans"/>
                <a:sym typeface="Canva Sans"/>
              </a:rPr>
              <a:t>.</a:t>
            </a:r>
          </a:p>
          <a:p>
            <a:pPr algn="l" marL="842012" indent="-421006" lvl="1">
              <a:lnSpc>
                <a:spcPts val="5460"/>
              </a:lnSpc>
              <a:buFont typeface="Arial"/>
              <a:buChar char="•"/>
            </a:pPr>
            <a:r>
              <a:rPr lang="en-US" sz="3900">
                <a:solidFill>
                  <a:srgbClr val="FFFFFF"/>
                </a:solidFill>
                <a:latin typeface="Canva Sans"/>
                <a:ea typeface="Canva Sans"/>
                <a:cs typeface="Canva Sans"/>
                <a:sym typeface="Canva Sans"/>
              </a:rPr>
              <a:t>The greater the value of r, the higher the resilience of bit errors, but the trade-off is that a proportionally higher amount of communication bandwidth is devoted to coding overhead.</a:t>
            </a:r>
          </a:p>
        </p:txBody>
      </p:sp>
      <p:sp>
        <p:nvSpPr>
          <p:cNvPr name="Freeform 3" id="3"/>
          <p:cNvSpPr/>
          <p:nvPr/>
        </p:nvSpPr>
        <p:spPr>
          <a:xfrm flipH="false" flipV="false" rot="0">
            <a:off x="12364962" y="0"/>
            <a:ext cx="5619870" cy="10621748"/>
          </a:xfrm>
          <a:custGeom>
            <a:avLst/>
            <a:gdLst/>
            <a:ahLst/>
            <a:cxnLst/>
            <a:rect r="r" b="b" t="t" l="l"/>
            <a:pathLst>
              <a:path h="10621748" w="5619870">
                <a:moveTo>
                  <a:pt x="0" y="0"/>
                </a:moveTo>
                <a:lnTo>
                  <a:pt x="5619870" y="0"/>
                </a:lnTo>
                <a:lnTo>
                  <a:pt x="5619870" y="10621748"/>
                </a:lnTo>
                <a:lnTo>
                  <a:pt x="0" y="10621748"/>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019175"/>
            <a:ext cx="5856684" cy="923925"/>
          </a:xfrm>
          <a:prstGeom prst="rect">
            <a:avLst/>
          </a:prstGeom>
        </p:spPr>
        <p:txBody>
          <a:bodyPr anchor="t" rtlCol="false" tIns="0" lIns="0" bIns="0" rIns="0">
            <a:spAutoFit/>
          </a:bodyPr>
          <a:lstStyle/>
          <a:p>
            <a:pPr algn="just">
              <a:lnSpc>
                <a:spcPts val="7212"/>
              </a:lnSpc>
              <a:spcBef>
                <a:spcPct val="0"/>
              </a:spcBef>
            </a:pPr>
            <a:r>
              <a:rPr lang="en-US" sz="6010">
                <a:solidFill>
                  <a:srgbClr val="FFFFFF"/>
                </a:solidFill>
                <a:latin typeface="Michroma"/>
                <a:ea typeface="Michroma"/>
                <a:cs typeface="Michroma"/>
                <a:sym typeface="Michroma"/>
              </a:rPr>
              <a:t>ENCODING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6000">
            <a:off x="8431561" y="2927814"/>
            <a:ext cx="9705992" cy="5195822"/>
          </a:xfrm>
          <a:custGeom>
            <a:avLst/>
            <a:gdLst/>
            <a:ahLst/>
            <a:cxnLst/>
            <a:rect r="r" b="b" t="t" l="l"/>
            <a:pathLst>
              <a:path h="5195822" w="9705992">
                <a:moveTo>
                  <a:pt x="0" y="16925"/>
                </a:moveTo>
                <a:lnTo>
                  <a:pt x="9696953" y="0"/>
                </a:lnTo>
                <a:lnTo>
                  <a:pt x="9705992" y="5178898"/>
                </a:lnTo>
                <a:lnTo>
                  <a:pt x="9039" y="5195823"/>
                </a:lnTo>
                <a:lnTo>
                  <a:pt x="0" y="16925"/>
                </a:lnTo>
                <a:close/>
              </a:path>
            </a:pathLst>
          </a:custGeom>
          <a:blipFill>
            <a:blip r:embed="rId2"/>
            <a:stretch>
              <a:fillRect l="-20" t="0" r="-2605" b="-1003"/>
            </a:stretch>
          </a:blipFill>
        </p:spPr>
      </p:sp>
      <p:sp>
        <p:nvSpPr>
          <p:cNvPr name="Freeform 3" id="3"/>
          <p:cNvSpPr/>
          <p:nvPr/>
        </p:nvSpPr>
        <p:spPr>
          <a:xfrm flipH="false" flipV="false" rot="5400000">
            <a:off x="-3785179" y="3537897"/>
            <a:ext cx="12801600" cy="5725807"/>
          </a:xfrm>
          <a:custGeom>
            <a:avLst/>
            <a:gdLst/>
            <a:ahLst/>
            <a:cxnLst/>
            <a:rect r="r" b="b" t="t" l="l"/>
            <a:pathLst>
              <a:path h="5725807" w="12801600">
                <a:moveTo>
                  <a:pt x="0" y="0"/>
                </a:moveTo>
                <a:lnTo>
                  <a:pt x="12801600" y="0"/>
                </a:lnTo>
                <a:lnTo>
                  <a:pt x="12801600" y="5725806"/>
                </a:lnTo>
                <a:lnTo>
                  <a:pt x="0" y="5725806"/>
                </a:lnTo>
                <a:lnTo>
                  <a:pt x="0" y="0"/>
                </a:lnTo>
                <a:close/>
              </a:path>
            </a:pathLst>
          </a:custGeom>
          <a:blipFill>
            <a:blip r:embed="rId3">
              <a:alphaModFix amt="38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47282" y="3471228"/>
            <a:ext cx="8673830" cy="3591560"/>
          </a:xfrm>
          <a:prstGeom prst="rect">
            <a:avLst/>
          </a:prstGeom>
        </p:spPr>
        <p:txBody>
          <a:bodyPr anchor="t" rtlCol="false" tIns="0" lIns="0" bIns="0" rIns="0">
            <a:spAutoFit/>
          </a:bodyPr>
          <a:lstStyle/>
          <a:p>
            <a:pPr algn="l" marL="885191" indent="-442595" lvl="1">
              <a:lnSpc>
                <a:spcPts val="5740"/>
              </a:lnSpc>
              <a:buFont typeface="Arial"/>
              <a:buChar char="•"/>
            </a:pPr>
            <a:r>
              <a:rPr lang="en-US" sz="4100">
                <a:solidFill>
                  <a:srgbClr val="FFFFFF"/>
                </a:solidFill>
                <a:latin typeface="Clear Sans"/>
                <a:ea typeface="Clear Sans"/>
                <a:cs typeface="Clear Sans"/>
                <a:sym typeface="Clear Sans"/>
              </a:rPr>
              <a:t>  Here is an example of encoding </a:t>
            </a:r>
          </a:p>
          <a:p>
            <a:pPr algn="l">
              <a:lnSpc>
                <a:spcPts val="5740"/>
              </a:lnSpc>
            </a:pPr>
            <a:r>
              <a:rPr lang="en-US" sz="4100">
                <a:solidFill>
                  <a:srgbClr val="FFFFFF"/>
                </a:solidFill>
                <a:latin typeface="Clear Sans"/>
                <a:ea typeface="Clear Sans"/>
                <a:cs typeface="Clear Sans"/>
                <a:sym typeface="Clear Sans"/>
              </a:rPr>
              <a:t>        process in which r=1/2, </a:t>
            </a:r>
          </a:p>
          <a:p>
            <a:pPr algn="l">
              <a:lnSpc>
                <a:spcPts val="5740"/>
              </a:lnSpc>
            </a:pPr>
            <a:r>
              <a:rPr lang="en-US" sz="4100">
                <a:solidFill>
                  <a:srgbClr val="FFFFFF"/>
                </a:solidFill>
                <a:latin typeface="Clear Sans"/>
                <a:ea typeface="Clear Sans"/>
                <a:cs typeface="Clear Sans"/>
                <a:sym typeface="Clear Sans"/>
              </a:rPr>
              <a:t>        contraint length Kc=3</a:t>
            </a:r>
          </a:p>
          <a:p>
            <a:pPr algn="l">
              <a:lnSpc>
                <a:spcPts val="5740"/>
              </a:lnSpc>
            </a:pPr>
            <a:r>
              <a:rPr lang="en-US" sz="4100">
                <a:solidFill>
                  <a:srgbClr val="FFFFFF"/>
                </a:solidFill>
                <a:latin typeface="Clear Sans"/>
                <a:ea typeface="Clear Sans"/>
                <a:cs typeface="Clear Sans"/>
                <a:sym typeface="Clear Sans"/>
              </a:rPr>
              <a:t>        and generator matrices are</a:t>
            </a:r>
          </a:p>
          <a:p>
            <a:pPr algn="l">
              <a:lnSpc>
                <a:spcPts val="5740"/>
              </a:lnSpc>
            </a:pPr>
            <a:r>
              <a:rPr lang="en-US" sz="4100">
                <a:solidFill>
                  <a:srgbClr val="FFFFFF"/>
                </a:solidFill>
                <a:latin typeface="Clear Sans"/>
                <a:ea typeface="Clear Sans"/>
                <a:cs typeface="Clear Sans"/>
                <a:sym typeface="Clear Sans"/>
              </a:rPr>
              <a:t> </a:t>
            </a:r>
            <a:r>
              <a:rPr lang="en-US" sz="4100">
                <a:solidFill>
                  <a:srgbClr val="FFFFFF"/>
                </a:solidFill>
                <a:latin typeface="Clear Sans"/>
                <a:ea typeface="Clear Sans"/>
                <a:cs typeface="Clear Sans"/>
                <a:sym typeface="Clear Sans"/>
              </a:rPr>
              <a:t>       g1 = [1 1 1] , g2 = [1 0 1]</a:t>
            </a:r>
          </a:p>
        </p:txBody>
      </p:sp>
      <p:sp>
        <p:nvSpPr>
          <p:cNvPr name="TextBox 5" id="5"/>
          <p:cNvSpPr txBox="true"/>
          <p:nvPr/>
        </p:nvSpPr>
        <p:spPr>
          <a:xfrm rot="0">
            <a:off x="1028700" y="1019175"/>
            <a:ext cx="5856684" cy="923925"/>
          </a:xfrm>
          <a:prstGeom prst="rect">
            <a:avLst/>
          </a:prstGeom>
        </p:spPr>
        <p:txBody>
          <a:bodyPr anchor="t" rtlCol="false" tIns="0" lIns="0" bIns="0" rIns="0">
            <a:spAutoFit/>
          </a:bodyPr>
          <a:lstStyle/>
          <a:p>
            <a:pPr algn="just">
              <a:lnSpc>
                <a:spcPts val="7212"/>
              </a:lnSpc>
              <a:spcBef>
                <a:spcPct val="0"/>
              </a:spcBef>
            </a:pPr>
            <a:r>
              <a:rPr lang="en-US" sz="6010">
                <a:solidFill>
                  <a:srgbClr val="FFFFFF"/>
                </a:solidFill>
                <a:latin typeface="Michroma"/>
                <a:ea typeface="Michroma"/>
                <a:cs typeface="Michroma"/>
                <a:sym typeface="Michroma"/>
              </a:rPr>
              <a:t>ENCODING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TextBox 2" id="2"/>
          <p:cNvSpPr txBox="true"/>
          <p:nvPr/>
        </p:nvSpPr>
        <p:spPr>
          <a:xfrm rot="0">
            <a:off x="1028700" y="2771141"/>
            <a:ext cx="10178110" cy="6487159"/>
          </a:xfrm>
          <a:prstGeom prst="rect">
            <a:avLst/>
          </a:prstGeom>
        </p:spPr>
        <p:txBody>
          <a:bodyPr anchor="t" rtlCol="false" tIns="0" lIns="0" bIns="0" rIns="0">
            <a:spAutoFit/>
          </a:bodyPr>
          <a:lstStyle/>
          <a:p>
            <a:pPr algn="l" marL="885195" indent="-442598" lvl="1">
              <a:lnSpc>
                <a:spcPts val="5740"/>
              </a:lnSpc>
              <a:buFont typeface="Arial"/>
              <a:buChar char="•"/>
            </a:pPr>
            <a:r>
              <a:rPr lang="en-US" sz="4100">
                <a:solidFill>
                  <a:srgbClr val="FFFFFF"/>
                </a:solidFill>
                <a:latin typeface="Clear Sans"/>
                <a:ea typeface="Clear Sans"/>
                <a:cs typeface="Clear Sans"/>
                <a:sym typeface="Clear Sans"/>
              </a:rPr>
              <a:t>We then pass the output of the encoder to a BPSK modulator, which converts the digital signal to analog signal.</a:t>
            </a:r>
          </a:p>
          <a:p>
            <a:pPr algn="l" marL="885195" indent="-442598" lvl="1">
              <a:lnSpc>
                <a:spcPts val="5740"/>
              </a:lnSpc>
              <a:buFont typeface="Arial"/>
              <a:buChar char="•"/>
            </a:pPr>
            <a:r>
              <a:rPr lang="en-US" sz="4100">
                <a:solidFill>
                  <a:srgbClr val="FFFFFF"/>
                </a:solidFill>
                <a:latin typeface="Clear Sans"/>
                <a:ea typeface="Clear Sans"/>
                <a:cs typeface="Clear Sans"/>
                <a:sym typeface="Clear Sans"/>
              </a:rPr>
              <a:t>It does so by mapping digital input 0 to +1V and digital input 1 to -1V.</a:t>
            </a:r>
          </a:p>
          <a:p>
            <a:pPr algn="l" marL="885195" indent="-442598" lvl="1">
              <a:lnSpc>
                <a:spcPts val="5740"/>
              </a:lnSpc>
              <a:buFont typeface="Arial"/>
              <a:buChar char="•"/>
            </a:pPr>
            <a:r>
              <a:rPr lang="en-US" sz="4100">
                <a:solidFill>
                  <a:srgbClr val="FFFFFF"/>
                </a:solidFill>
                <a:latin typeface="Clear Sans"/>
                <a:ea typeface="Clear Sans"/>
                <a:cs typeface="Clear Sans"/>
                <a:sym typeface="Clear Sans"/>
              </a:rPr>
              <a:t>Equation : 1 - 2b ; b = 0 , 1</a:t>
            </a:r>
          </a:p>
          <a:p>
            <a:pPr algn="l" marL="885195" indent="-442598" lvl="1">
              <a:lnSpc>
                <a:spcPts val="5740"/>
              </a:lnSpc>
              <a:buFont typeface="Arial"/>
              <a:buChar char="•"/>
            </a:pPr>
            <a:r>
              <a:rPr lang="en-US" sz="4100">
                <a:solidFill>
                  <a:srgbClr val="FFFFFF"/>
                </a:solidFill>
                <a:latin typeface="Clear Sans"/>
                <a:ea typeface="Clear Sans"/>
                <a:cs typeface="Clear Sans"/>
                <a:sym typeface="Clear Sans"/>
              </a:rPr>
              <a:t>Then the </a:t>
            </a:r>
            <a:r>
              <a:rPr lang="en-US" sz="4100">
                <a:solidFill>
                  <a:srgbClr val="FFFFFF"/>
                </a:solidFill>
                <a:latin typeface="Clear Sans"/>
                <a:ea typeface="Clear Sans"/>
                <a:cs typeface="Clear Sans"/>
                <a:sym typeface="Clear Sans"/>
              </a:rPr>
              <a:t>BPSK symols are passed through an  an AWGN channel which introduces a per-symbol SNR of ES/N0.</a:t>
            </a:r>
          </a:p>
        </p:txBody>
      </p:sp>
      <p:sp>
        <p:nvSpPr>
          <p:cNvPr name="Freeform 3" id="3"/>
          <p:cNvSpPr/>
          <p:nvPr/>
        </p:nvSpPr>
        <p:spPr>
          <a:xfrm flipH="false" flipV="false" rot="0">
            <a:off x="12717872" y="0"/>
            <a:ext cx="5570128" cy="10527733"/>
          </a:xfrm>
          <a:custGeom>
            <a:avLst/>
            <a:gdLst/>
            <a:ahLst/>
            <a:cxnLst/>
            <a:rect r="r" b="b" t="t" l="l"/>
            <a:pathLst>
              <a:path h="10527733" w="5570128">
                <a:moveTo>
                  <a:pt x="0" y="0"/>
                </a:moveTo>
                <a:lnTo>
                  <a:pt x="5570128" y="0"/>
                </a:lnTo>
                <a:lnTo>
                  <a:pt x="5570128" y="10527733"/>
                </a:lnTo>
                <a:lnTo>
                  <a:pt x="0" y="10527733"/>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47407" y="1028700"/>
            <a:ext cx="15015399" cy="768689"/>
          </a:xfrm>
          <a:prstGeom prst="rect">
            <a:avLst/>
          </a:prstGeom>
        </p:spPr>
        <p:txBody>
          <a:bodyPr anchor="t" rtlCol="false" tIns="0" lIns="0" bIns="0" rIns="0">
            <a:spAutoFit/>
          </a:bodyPr>
          <a:lstStyle/>
          <a:p>
            <a:pPr algn="just">
              <a:lnSpc>
                <a:spcPts val="6079"/>
              </a:lnSpc>
              <a:spcBef>
                <a:spcPct val="0"/>
              </a:spcBef>
            </a:pPr>
            <a:r>
              <a:rPr lang="en-US" sz="5066">
                <a:solidFill>
                  <a:srgbClr val="FFFFFF"/>
                </a:solidFill>
                <a:latin typeface="Michroma"/>
                <a:ea typeface="Michroma"/>
                <a:cs typeface="Michroma"/>
                <a:sym typeface="Michroma"/>
              </a:rPr>
              <a:t>BPSK </a:t>
            </a:r>
            <a:r>
              <a:rPr lang="en-US" sz="5066">
                <a:solidFill>
                  <a:srgbClr val="FFFFFF"/>
                </a:solidFill>
                <a:latin typeface="Michroma"/>
                <a:ea typeface="Michroma"/>
                <a:cs typeface="Michroma"/>
                <a:sym typeface="Michroma"/>
              </a:rPr>
              <a:t> And  AWGN  Simulation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0">
            <a:off x="0" y="4166481"/>
            <a:ext cx="18744721" cy="7862369"/>
          </a:xfrm>
          <a:custGeom>
            <a:avLst/>
            <a:gdLst/>
            <a:ahLst/>
            <a:cxnLst/>
            <a:rect r="r" b="b" t="t" l="l"/>
            <a:pathLst>
              <a:path h="7862369" w="18744721">
                <a:moveTo>
                  <a:pt x="0" y="0"/>
                </a:moveTo>
                <a:lnTo>
                  <a:pt x="18744721" y="0"/>
                </a:lnTo>
                <a:lnTo>
                  <a:pt x="18744721" y="7862369"/>
                </a:lnTo>
                <a:lnTo>
                  <a:pt x="0" y="7862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0503" y="3020178"/>
            <a:ext cx="8381392" cy="1447533"/>
          </a:xfrm>
          <a:custGeom>
            <a:avLst/>
            <a:gdLst/>
            <a:ahLst/>
            <a:cxnLst/>
            <a:rect r="r" b="b" t="t" l="l"/>
            <a:pathLst>
              <a:path h="1447533" w="8381392">
                <a:moveTo>
                  <a:pt x="0" y="0"/>
                </a:moveTo>
                <a:lnTo>
                  <a:pt x="8381392" y="0"/>
                </a:lnTo>
                <a:lnTo>
                  <a:pt x="8381392" y="1447532"/>
                </a:lnTo>
                <a:lnTo>
                  <a:pt x="0" y="1447532"/>
                </a:lnTo>
                <a:lnTo>
                  <a:pt x="0" y="0"/>
                </a:lnTo>
                <a:close/>
              </a:path>
            </a:pathLst>
          </a:custGeom>
          <a:blipFill>
            <a:blip r:embed="rId4"/>
            <a:stretch>
              <a:fillRect l="0" t="0" r="0" b="0"/>
            </a:stretch>
          </a:blipFill>
        </p:spPr>
      </p:sp>
      <p:sp>
        <p:nvSpPr>
          <p:cNvPr name="TextBox 4" id="4"/>
          <p:cNvSpPr txBox="true"/>
          <p:nvPr/>
        </p:nvSpPr>
        <p:spPr>
          <a:xfrm rot="0">
            <a:off x="665252" y="654758"/>
            <a:ext cx="17622748" cy="1619250"/>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Relation Between input bit and recieved symbol</a:t>
            </a:r>
          </a:p>
        </p:txBody>
      </p:sp>
      <p:sp>
        <p:nvSpPr>
          <p:cNvPr name="TextBox 5" id="5"/>
          <p:cNvSpPr txBox="true"/>
          <p:nvPr/>
        </p:nvSpPr>
        <p:spPr>
          <a:xfrm rot="0">
            <a:off x="665252" y="5210660"/>
            <a:ext cx="17412449" cy="4514850"/>
          </a:xfrm>
          <a:prstGeom prst="rect">
            <a:avLst/>
          </a:prstGeom>
        </p:spPr>
        <p:txBody>
          <a:bodyPr anchor="t" rtlCol="false" tIns="0" lIns="0" bIns="0" rIns="0">
            <a:spAutoFit/>
          </a:bodyPr>
          <a:lstStyle/>
          <a:p>
            <a:pPr algn="l">
              <a:lnSpc>
                <a:spcPts val="5999"/>
              </a:lnSpc>
            </a:pPr>
            <a:r>
              <a:rPr lang="en-US" sz="4999">
                <a:solidFill>
                  <a:srgbClr val="FFFFFF"/>
                </a:solidFill>
                <a:latin typeface="Canva Sans"/>
                <a:ea typeface="Canva Sans"/>
                <a:cs typeface="Canva Sans"/>
                <a:sym typeface="Canva Sans"/>
              </a:rPr>
              <a:t>r      = received (m)  value at (j)     branch</a:t>
            </a:r>
          </a:p>
          <a:p>
            <a:pPr algn="l">
              <a:lnSpc>
                <a:spcPts val="5999"/>
              </a:lnSpc>
            </a:pPr>
          </a:p>
          <a:p>
            <a:pPr algn="l">
              <a:lnSpc>
                <a:spcPts val="5999"/>
              </a:lnSpc>
            </a:pPr>
            <a:r>
              <a:rPr lang="en-US" sz="4999">
                <a:solidFill>
                  <a:srgbClr val="FFFFFF"/>
                </a:solidFill>
                <a:latin typeface="Canva Sans"/>
                <a:ea typeface="Canva Sans"/>
                <a:cs typeface="Canva Sans"/>
                <a:sym typeface="Canva Sans"/>
              </a:rPr>
              <a:t>c     = input (m)      value at (j)     branch</a:t>
            </a:r>
          </a:p>
          <a:p>
            <a:pPr algn="l">
              <a:lnSpc>
                <a:spcPts val="5999"/>
              </a:lnSpc>
            </a:pPr>
          </a:p>
          <a:p>
            <a:pPr algn="l">
              <a:lnSpc>
                <a:spcPts val="5999"/>
              </a:lnSpc>
            </a:pPr>
            <a:r>
              <a:rPr lang="en-US" sz="4999">
                <a:solidFill>
                  <a:srgbClr val="FFFFFF"/>
                </a:solidFill>
                <a:latin typeface="Canva Sans"/>
                <a:ea typeface="Canva Sans"/>
                <a:cs typeface="Canva Sans"/>
                <a:sym typeface="Canva Sans"/>
              </a:rPr>
              <a:t>e     = energy of signal       , n      = noise added</a:t>
            </a:r>
          </a:p>
          <a:p>
            <a:pPr algn="l">
              <a:lnSpc>
                <a:spcPts val="5999"/>
              </a:lnSpc>
              <a:spcBef>
                <a:spcPct val="0"/>
              </a:spcBef>
            </a:pPr>
          </a:p>
        </p:txBody>
      </p:sp>
      <p:sp>
        <p:nvSpPr>
          <p:cNvPr name="TextBox 6" id="6"/>
          <p:cNvSpPr txBox="true"/>
          <p:nvPr/>
        </p:nvSpPr>
        <p:spPr>
          <a:xfrm rot="0">
            <a:off x="892755" y="5689385"/>
            <a:ext cx="694196" cy="534526"/>
          </a:xfrm>
          <a:prstGeom prst="rect">
            <a:avLst/>
          </a:prstGeom>
        </p:spPr>
        <p:txBody>
          <a:bodyPr anchor="t" rtlCol="false" tIns="0" lIns="0" bIns="0" rIns="0">
            <a:spAutoFit/>
          </a:bodyPr>
          <a:lstStyle/>
          <a:p>
            <a:pPr algn="ctr">
              <a:lnSpc>
                <a:spcPts val="4240"/>
              </a:lnSpc>
              <a:spcBef>
                <a:spcPct val="0"/>
              </a:spcBef>
            </a:pPr>
            <a:r>
              <a:rPr lang="en-US" sz="3533">
                <a:solidFill>
                  <a:srgbClr val="FFFFFF"/>
                </a:solidFill>
                <a:latin typeface="Michroma"/>
                <a:ea typeface="Michroma"/>
                <a:cs typeface="Michroma"/>
                <a:sym typeface="Michroma"/>
              </a:rPr>
              <a:t>jm</a:t>
            </a:r>
          </a:p>
        </p:txBody>
      </p:sp>
      <p:sp>
        <p:nvSpPr>
          <p:cNvPr name="TextBox 7" id="7"/>
          <p:cNvSpPr txBox="true"/>
          <p:nvPr/>
        </p:nvSpPr>
        <p:spPr>
          <a:xfrm rot="0">
            <a:off x="5869132" y="4860712"/>
            <a:ext cx="846976" cy="556051"/>
          </a:xfrm>
          <a:prstGeom prst="rect">
            <a:avLst/>
          </a:prstGeom>
        </p:spPr>
        <p:txBody>
          <a:bodyPr anchor="t" rtlCol="false" tIns="0" lIns="0" bIns="0" rIns="0">
            <a:spAutoFit/>
          </a:bodyPr>
          <a:lstStyle/>
          <a:p>
            <a:pPr algn="ctr">
              <a:lnSpc>
                <a:spcPts val="4335"/>
              </a:lnSpc>
              <a:spcBef>
                <a:spcPct val="0"/>
              </a:spcBef>
            </a:pPr>
            <a:r>
              <a:rPr lang="en-US" sz="3612">
                <a:solidFill>
                  <a:srgbClr val="FFFFFF"/>
                </a:solidFill>
                <a:latin typeface="Michroma"/>
                <a:ea typeface="Michroma"/>
                <a:cs typeface="Michroma"/>
                <a:sym typeface="Michroma"/>
              </a:rPr>
              <a:t>th</a:t>
            </a:r>
          </a:p>
        </p:txBody>
      </p:sp>
      <p:sp>
        <p:nvSpPr>
          <p:cNvPr name="TextBox 8" id="8"/>
          <p:cNvSpPr txBox="true"/>
          <p:nvPr/>
        </p:nvSpPr>
        <p:spPr>
          <a:xfrm rot="0">
            <a:off x="9372360" y="4860712"/>
            <a:ext cx="846976" cy="556051"/>
          </a:xfrm>
          <a:prstGeom prst="rect">
            <a:avLst/>
          </a:prstGeom>
        </p:spPr>
        <p:txBody>
          <a:bodyPr anchor="t" rtlCol="false" tIns="0" lIns="0" bIns="0" rIns="0">
            <a:spAutoFit/>
          </a:bodyPr>
          <a:lstStyle/>
          <a:p>
            <a:pPr algn="ctr">
              <a:lnSpc>
                <a:spcPts val="4335"/>
              </a:lnSpc>
              <a:spcBef>
                <a:spcPct val="0"/>
              </a:spcBef>
            </a:pPr>
            <a:r>
              <a:rPr lang="en-US" sz="3612">
                <a:solidFill>
                  <a:srgbClr val="FFFFFF"/>
                </a:solidFill>
                <a:latin typeface="Michroma"/>
                <a:ea typeface="Michroma"/>
                <a:cs typeface="Michroma"/>
                <a:sym typeface="Michroma"/>
              </a:rPr>
              <a:t>th</a:t>
            </a:r>
          </a:p>
        </p:txBody>
      </p:sp>
      <p:sp>
        <p:nvSpPr>
          <p:cNvPr name="TextBox 9" id="9"/>
          <p:cNvSpPr txBox="true"/>
          <p:nvPr/>
        </p:nvSpPr>
        <p:spPr>
          <a:xfrm rot="0">
            <a:off x="983405" y="7091848"/>
            <a:ext cx="694196" cy="534526"/>
          </a:xfrm>
          <a:prstGeom prst="rect">
            <a:avLst/>
          </a:prstGeom>
        </p:spPr>
        <p:txBody>
          <a:bodyPr anchor="t" rtlCol="false" tIns="0" lIns="0" bIns="0" rIns="0">
            <a:spAutoFit/>
          </a:bodyPr>
          <a:lstStyle/>
          <a:p>
            <a:pPr algn="ctr">
              <a:lnSpc>
                <a:spcPts val="4240"/>
              </a:lnSpc>
              <a:spcBef>
                <a:spcPct val="0"/>
              </a:spcBef>
            </a:pPr>
            <a:r>
              <a:rPr lang="en-US" sz="3533">
                <a:solidFill>
                  <a:srgbClr val="FFFFFF"/>
                </a:solidFill>
                <a:latin typeface="Michroma"/>
                <a:ea typeface="Michroma"/>
                <a:cs typeface="Michroma"/>
                <a:sym typeface="Michroma"/>
              </a:rPr>
              <a:t>jm</a:t>
            </a:r>
          </a:p>
        </p:txBody>
      </p:sp>
      <p:sp>
        <p:nvSpPr>
          <p:cNvPr name="TextBox 10" id="10"/>
          <p:cNvSpPr txBox="true"/>
          <p:nvPr/>
        </p:nvSpPr>
        <p:spPr>
          <a:xfrm rot="0">
            <a:off x="8948873" y="6487649"/>
            <a:ext cx="846976" cy="556051"/>
          </a:xfrm>
          <a:prstGeom prst="rect">
            <a:avLst/>
          </a:prstGeom>
        </p:spPr>
        <p:txBody>
          <a:bodyPr anchor="t" rtlCol="false" tIns="0" lIns="0" bIns="0" rIns="0">
            <a:spAutoFit/>
          </a:bodyPr>
          <a:lstStyle/>
          <a:p>
            <a:pPr algn="ctr">
              <a:lnSpc>
                <a:spcPts val="4335"/>
              </a:lnSpc>
              <a:spcBef>
                <a:spcPct val="0"/>
              </a:spcBef>
            </a:pPr>
            <a:r>
              <a:rPr lang="en-US" sz="3612">
                <a:solidFill>
                  <a:srgbClr val="FFFFFF"/>
                </a:solidFill>
                <a:latin typeface="Michroma"/>
                <a:ea typeface="Michroma"/>
                <a:cs typeface="Michroma"/>
                <a:sym typeface="Michroma"/>
              </a:rPr>
              <a:t>th</a:t>
            </a:r>
          </a:p>
        </p:txBody>
      </p:sp>
      <p:sp>
        <p:nvSpPr>
          <p:cNvPr name="TextBox 11" id="11"/>
          <p:cNvSpPr txBox="true"/>
          <p:nvPr/>
        </p:nvSpPr>
        <p:spPr>
          <a:xfrm rot="0">
            <a:off x="4847772" y="6487649"/>
            <a:ext cx="846976" cy="556051"/>
          </a:xfrm>
          <a:prstGeom prst="rect">
            <a:avLst/>
          </a:prstGeom>
        </p:spPr>
        <p:txBody>
          <a:bodyPr anchor="t" rtlCol="false" tIns="0" lIns="0" bIns="0" rIns="0">
            <a:spAutoFit/>
          </a:bodyPr>
          <a:lstStyle/>
          <a:p>
            <a:pPr algn="ctr">
              <a:lnSpc>
                <a:spcPts val="4335"/>
              </a:lnSpc>
              <a:spcBef>
                <a:spcPct val="0"/>
              </a:spcBef>
            </a:pPr>
            <a:r>
              <a:rPr lang="en-US" sz="3612">
                <a:solidFill>
                  <a:srgbClr val="FFFFFF"/>
                </a:solidFill>
                <a:latin typeface="Michroma"/>
                <a:ea typeface="Michroma"/>
                <a:cs typeface="Michroma"/>
                <a:sym typeface="Michroma"/>
              </a:rPr>
              <a:t>th</a:t>
            </a:r>
          </a:p>
        </p:txBody>
      </p:sp>
      <p:sp>
        <p:nvSpPr>
          <p:cNvPr name="TextBox 12" id="12"/>
          <p:cNvSpPr txBox="true"/>
          <p:nvPr/>
        </p:nvSpPr>
        <p:spPr>
          <a:xfrm rot="0">
            <a:off x="8864919" y="8723774"/>
            <a:ext cx="694196" cy="534526"/>
          </a:xfrm>
          <a:prstGeom prst="rect">
            <a:avLst/>
          </a:prstGeom>
        </p:spPr>
        <p:txBody>
          <a:bodyPr anchor="t" rtlCol="false" tIns="0" lIns="0" bIns="0" rIns="0">
            <a:spAutoFit/>
          </a:bodyPr>
          <a:lstStyle/>
          <a:p>
            <a:pPr algn="ctr">
              <a:lnSpc>
                <a:spcPts val="4240"/>
              </a:lnSpc>
              <a:spcBef>
                <a:spcPct val="0"/>
              </a:spcBef>
            </a:pPr>
            <a:r>
              <a:rPr lang="en-US" sz="3533">
                <a:solidFill>
                  <a:srgbClr val="FFFFFF"/>
                </a:solidFill>
                <a:latin typeface="Michroma"/>
                <a:ea typeface="Michroma"/>
                <a:cs typeface="Michroma"/>
                <a:sym typeface="Michroma"/>
              </a:rPr>
              <a:t>jm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28475">
            <a:off x="-299715" y="2515187"/>
            <a:ext cx="21537220" cy="7822150"/>
          </a:xfrm>
          <a:custGeom>
            <a:avLst/>
            <a:gdLst/>
            <a:ahLst/>
            <a:cxnLst/>
            <a:rect r="r" b="b" t="t" l="l"/>
            <a:pathLst>
              <a:path h="7822150" w="21537220">
                <a:moveTo>
                  <a:pt x="21537220" y="0"/>
                </a:moveTo>
                <a:lnTo>
                  <a:pt x="0" y="0"/>
                </a:lnTo>
                <a:lnTo>
                  <a:pt x="0" y="7822150"/>
                </a:lnTo>
                <a:lnTo>
                  <a:pt x="21537220" y="7822150"/>
                </a:lnTo>
                <a:lnTo>
                  <a:pt x="2153722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8545" y="1884036"/>
            <a:ext cx="17130910" cy="2746284"/>
          </a:xfrm>
          <a:prstGeom prst="rect">
            <a:avLst/>
          </a:prstGeom>
        </p:spPr>
        <p:txBody>
          <a:bodyPr anchor="t" rtlCol="false" tIns="0" lIns="0" bIns="0" rIns="0">
            <a:spAutoFit/>
          </a:bodyPr>
          <a:lstStyle/>
          <a:p>
            <a:pPr algn="l" marL="778115" indent="-389058" lvl="1">
              <a:lnSpc>
                <a:spcPts val="4324"/>
              </a:lnSpc>
              <a:buFont typeface="Arial"/>
              <a:buChar char="•"/>
            </a:pPr>
            <a:r>
              <a:rPr lang="en-US" sz="3604">
                <a:solidFill>
                  <a:srgbClr val="FFFFFF"/>
                </a:solidFill>
                <a:latin typeface="Canva Sans"/>
                <a:ea typeface="Canva Sans"/>
                <a:cs typeface="Canva Sans"/>
                <a:sym typeface="Canva Sans"/>
              </a:rPr>
              <a:t>It is a method for decoding the encoded analog symbols.</a:t>
            </a:r>
          </a:p>
          <a:p>
            <a:pPr algn="l" marL="778115" indent="-389058" lvl="1">
              <a:lnSpc>
                <a:spcPts val="4324"/>
              </a:lnSpc>
              <a:buFont typeface="Arial"/>
              <a:buChar char="•"/>
            </a:pPr>
            <a:r>
              <a:rPr lang="en-US" sz="3604">
                <a:solidFill>
                  <a:srgbClr val="FFFFFF"/>
                </a:solidFill>
                <a:latin typeface="Canva Sans"/>
                <a:ea typeface="Canva Sans"/>
                <a:cs typeface="Canva Sans"/>
                <a:sym typeface="Canva Sans"/>
              </a:rPr>
              <a:t>It involves making a binary decision for each received symbol, determining it as either '0' or '1'. This decision is based on comparing the received symbol to a certain threshold.</a:t>
            </a:r>
          </a:p>
          <a:p>
            <a:pPr algn="l" marL="778115" indent="-389058" lvl="1">
              <a:lnSpc>
                <a:spcPts val="4324"/>
              </a:lnSpc>
              <a:buFont typeface="Arial"/>
              <a:buChar char="•"/>
            </a:pPr>
            <a:r>
              <a:rPr lang="en-US" sz="3604">
                <a:solidFill>
                  <a:srgbClr val="FFFFFF"/>
                </a:solidFill>
                <a:latin typeface="Canva Sans"/>
                <a:ea typeface="Canva Sans"/>
                <a:cs typeface="Canva Sans"/>
                <a:sym typeface="Canva Sans"/>
              </a:rPr>
              <a:t>Because of this, some information is lost.</a:t>
            </a:r>
          </a:p>
        </p:txBody>
      </p:sp>
      <p:sp>
        <p:nvSpPr>
          <p:cNvPr name="TextBox 4" id="4"/>
          <p:cNvSpPr txBox="true"/>
          <p:nvPr/>
        </p:nvSpPr>
        <p:spPr>
          <a:xfrm rot="0">
            <a:off x="654301" y="623888"/>
            <a:ext cx="18288000" cy="809625"/>
          </a:xfrm>
          <a:prstGeom prst="rect">
            <a:avLst/>
          </a:prstGeom>
        </p:spPr>
        <p:txBody>
          <a:bodyPr anchor="t" rtlCol="false" tIns="0" lIns="0" bIns="0" rIns="0">
            <a:spAutoFit/>
          </a:bodyPr>
          <a:lstStyle/>
          <a:p>
            <a:pPr algn="l">
              <a:lnSpc>
                <a:spcPts val="6419"/>
              </a:lnSpc>
              <a:spcBef>
                <a:spcPct val="0"/>
              </a:spcBef>
            </a:pPr>
            <a:r>
              <a:rPr lang="en-US" sz="5349">
                <a:solidFill>
                  <a:srgbClr val="FFFFFF"/>
                </a:solidFill>
                <a:latin typeface="Michroma"/>
                <a:ea typeface="Michroma"/>
                <a:cs typeface="Michroma"/>
                <a:sym typeface="Michroma"/>
              </a:rPr>
              <a:t>DEMODULATION  HARD  DECODING</a:t>
            </a:r>
          </a:p>
        </p:txBody>
      </p:sp>
      <p:sp>
        <p:nvSpPr>
          <p:cNvPr name="TextBox 5" id="5"/>
          <p:cNvSpPr txBox="true"/>
          <p:nvPr/>
        </p:nvSpPr>
        <p:spPr>
          <a:xfrm rot="0">
            <a:off x="654301" y="5455982"/>
            <a:ext cx="18995881" cy="1845310"/>
          </a:xfrm>
          <a:prstGeom prst="rect">
            <a:avLst/>
          </a:prstGeom>
        </p:spPr>
        <p:txBody>
          <a:bodyPr anchor="t" rtlCol="false" tIns="0" lIns="0" bIns="0" rIns="0">
            <a:spAutoFit/>
          </a:bodyPr>
          <a:lstStyle/>
          <a:p>
            <a:pPr algn="l">
              <a:lnSpc>
                <a:spcPts val="7489"/>
              </a:lnSpc>
            </a:pPr>
            <a:r>
              <a:rPr lang="en-US" sz="5349">
                <a:solidFill>
                  <a:srgbClr val="FFFFFF"/>
                </a:solidFill>
                <a:latin typeface="Michroma"/>
                <a:ea typeface="Michroma"/>
                <a:cs typeface="Michroma"/>
                <a:sym typeface="Michroma"/>
              </a:rPr>
              <a:t>DEMODULATION  SOFT </a:t>
            </a:r>
            <a:r>
              <a:rPr lang="en-US" sz="5349">
                <a:solidFill>
                  <a:srgbClr val="FFFFFF"/>
                </a:solidFill>
                <a:latin typeface="Michroma"/>
                <a:ea typeface="Michroma"/>
                <a:cs typeface="Michroma"/>
                <a:sym typeface="Michroma"/>
              </a:rPr>
              <a:t>decoding</a:t>
            </a:r>
          </a:p>
          <a:p>
            <a:pPr algn="l">
              <a:lnSpc>
                <a:spcPts val="7489"/>
              </a:lnSpc>
              <a:spcBef>
                <a:spcPct val="0"/>
              </a:spcBef>
            </a:pPr>
          </a:p>
        </p:txBody>
      </p:sp>
      <p:sp>
        <p:nvSpPr>
          <p:cNvPr name="TextBox 6" id="6"/>
          <p:cNvSpPr txBox="true"/>
          <p:nvPr/>
        </p:nvSpPr>
        <p:spPr>
          <a:xfrm rot="0">
            <a:off x="578545" y="6730365"/>
            <a:ext cx="16230600" cy="2527935"/>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FFFFFF"/>
                </a:solidFill>
                <a:latin typeface="Canva Sans"/>
                <a:ea typeface="Canva Sans"/>
                <a:cs typeface="Canva Sans"/>
                <a:sym typeface="Canva Sans"/>
              </a:rPr>
              <a:t>In soft decision decoding the received symbols are fed into the decoder as it is without demodulating them into binary values.</a:t>
            </a:r>
          </a:p>
          <a:p>
            <a:pPr algn="l" marL="777240" indent="-388620" lvl="1">
              <a:lnSpc>
                <a:spcPts val="5040"/>
              </a:lnSpc>
              <a:buFont typeface="Arial"/>
              <a:buChar char="•"/>
            </a:pPr>
            <a:r>
              <a:rPr lang="en-US" sz="3600">
                <a:solidFill>
                  <a:srgbClr val="FFFFFF"/>
                </a:solidFill>
                <a:latin typeface="Canva Sans"/>
                <a:ea typeface="Canva Sans"/>
                <a:cs typeface="Canva Sans"/>
                <a:sym typeface="Canva Sans"/>
              </a:rPr>
              <a:t>Because of this, no information loss takes place and soft decision decoding performs better than hard decision decoding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2004611">
            <a:off x="-2479717" y="242806"/>
            <a:ext cx="23059085" cy="10439477"/>
          </a:xfrm>
          <a:custGeom>
            <a:avLst/>
            <a:gdLst/>
            <a:ahLst/>
            <a:cxnLst/>
            <a:rect r="r" b="b" t="t" l="l"/>
            <a:pathLst>
              <a:path h="10439477" w="23059085">
                <a:moveTo>
                  <a:pt x="0" y="0"/>
                </a:moveTo>
                <a:lnTo>
                  <a:pt x="23059085" y="0"/>
                </a:lnTo>
                <a:lnTo>
                  <a:pt x="23059085" y="10439477"/>
                </a:lnTo>
                <a:lnTo>
                  <a:pt x="0" y="10439477"/>
                </a:lnTo>
                <a:lnTo>
                  <a:pt x="0" y="0"/>
                </a:lnTo>
                <a:close/>
              </a:path>
            </a:pathLst>
          </a:custGeom>
          <a:blipFill>
            <a:blip r:embed="rId2">
              <a:alphaModFix amt="9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669541"/>
            <a:ext cx="16230600" cy="6356985"/>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FFFFFF"/>
                </a:solidFill>
                <a:latin typeface="Canva Sans"/>
                <a:ea typeface="Canva Sans"/>
                <a:cs typeface="Canva Sans"/>
                <a:sym typeface="Canva Sans"/>
              </a:rPr>
              <a:t>Suppose there are two symbols with probability of being 1 0.50001 and 0.99999 respectively.</a:t>
            </a:r>
          </a:p>
          <a:p>
            <a:pPr algn="l">
              <a:lnSpc>
                <a:spcPts val="5040"/>
              </a:lnSpc>
            </a:pPr>
          </a:p>
          <a:p>
            <a:pPr algn="l" marL="777240" indent="-388620" lvl="1">
              <a:lnSpc>
                <a:spcPts val="5040"/>
              </a:lnSpc>
              <a:buFont typeface="Arial"/>
              <a:buChar char="•"/>
            </a:pPr>
            <a:r>
              <a:rPr lang="en-US" sz="3600">
                <a:solidFill>
                  <a:srgbClr val="FFFFFF"/>
                </a:solidFill>
                <a:latin typeface="Canva Sans"/>
                <a:ea typeface="Canva Sans"/>
                <a:cs typeface="Canva Sans"/>
                <a:sym typeface="Canva Sans"/>
              </a:rPr>
              <a:t>The hard decision </a:t>
            </a:r>
            <a:r>
              <a:rPr lang="en-US" sz="3600">
                <a:solidFill>
                  <a:srgbClr val="FFFFFF"/>
                </a:solidFill>
                <a:latin typeface="Canva Sans"/>
                <a:ea typeface="Canva Sans"/>
                <a:cs typeface="Canva Sans"/>
                <a:sym typeface="Canva Sans"/>
              </a:rPr>
              <a:t>decoder will take both symbols as 1 without any difference between them.</a:t>
            </a:r>
          </a:p>
          <a:p>
            <a:pPr algn="l">
              <a:lnSpc>
                <a:spcPts val="5040"/>
              </a:lnSpc>
            </a:pPr>
          </a:p>
          <a:p>
            <a:pPr algn="l" marL="777240" indent="-388620" lvl="1">
              <a:lnSpc>
                <a:spcPts val="5040"/>
              </a:lnSpc>
              <a:buFont typeface="Arial"/>
              <a:buChar char="•"/>
            </a:pPr>
            <a:r>
              <a:rPr lang="en-US" sz="3600">
                <a:solidFill>
                  <a:srgbClr val="FFFFFF"/>
                </a:solidFill>
                <a:latin typeface="Canva Sans"/>
                <a:ea typeface="Canva Sans"/>
                <a:cs typeface="Canva Sans"/>
                <a:sym typeface="Canva Sans"/>
              </a:rPr>
              <a:t>The soft decision decoder will send the symbols as it is and thus preserve the information that the first symbol is less likely to be 1 than the second one.</a:t>
            </a:r>
          </a:p>
          <a:p>
            <a:pPr algn="l">
              <a:lnSpc>
                <a:spcPts val="5040"/>
              </a:lnSpc>
            </a:pPr>
          </a:p>
        </p:txBody>
      </p:sp>
      <p:sp>
        <p:nvSpPr>
          <p:cNvPr name="TextBox 4" id="4"/>
          <p:cNvSpPr txBox="true"/>
          <p:nvPr/>
        </p:nvSpPr>
        <p:spPr>
          <a:xfrm rot="0">
            <a:off x="1028700" y="1019175"/>
            <a:ext cx="5361027" cy="923925"/>
          </a:xfrm>
          <a:prstGeom prst="rect">
            <a:avLst/>
          </a:prstGeom>
        </p:spPr>
        <p:txBody>
          <a:bodyPr anchor="t" rtlCol="false" tIns="0" lIns="0" bIns="0" rIns="0">
            <a:spAutoFit/>
          </a:bodyPr>
          <a:lstStyle/>
          <a:p>
            <a:pPr algn="just">
              <a:lnSpc>
                <a:spcPts val="7212"/>
              </a:lnSpc>
              <a:spcBef>
                <a:spcPct val="0"/>
              </a:spcBef>
            </a:pPr>
            <a:r>
              <a:rPr lang="en-US" sz="6010">
                <a:solidFill>
                  <a:srgbClr val="FFFFFF"/>
                </a:solidFill>
                <a:latin typeface="Michroma"/>
                <a:ea typeface="Michroma"/>
                <a:cs typeface="Michroma"/>
                <a:sym typeface="Michroma"/>
              </a:rPr>
              <a:t>EXAMPLE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0515590">
            <a:off x="-907506" y="526722"/>
            <a:ext cx="19635939" cy="7131620"/>
          </a:xfrm>
          <a:custGeom>
            <a:avLst/>
            <a:gdLst/>
            <a:ahLst/>
            <a:cxnLst/>
            <a:rect r="r" b="b" t="t" l="l"/>
            <a:pathLst>
              <a:path h="7131620" w="19635939">
                <a:moveTo>
                  <a:pt x="19635939" y="0"/>
                </a:moveTo>
                <a:lnTo>
                  <a:pt x="0" y="0"/>
                </a:lnTo>
                <a:lnTo>
                  <a:pt x="0" y="7131620"/>
                </a:lnTo>
                <a:lnTo>
                  <a:pt x="19635939" y="7131620"/>
                </a:lnTo>
                <a:lnTo>
                  <a:pt x="19635939"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9854" y="2868754"/>
            <a:ext cx="16609446" cy="6938147"/>
          </a:xfrm>
          <a:prstGeom prst="rect">
            <a:avLst/>
          </a:prstGeom>
        </p:spPr>
        <p:txBody>
          <a:bodyPr anchor="t" rtlCol="false" tIns="0" lIns="0" bIns="0" rIns="0">
            <a:spAutoFit/>
          </a:bodyPr>
          <a:lstStyle/>
          <a:p>
            <a:pPr algn="l" marL="851331" indent="-425666" lvl="1">
              <a:lnSpc>
                <a:spcPts val="5520"/>
              </a:lnSpc>
              <a:buFont typeface="Arial"/>
              <a:buChar char="•"/>
            </a:pPr>
            <a:r>
              <a:rPr lang="en-US" sz="3943">
                <a:solidFill>
                  <a:srgbClr val="FFFFFF"/>
                </a:solidFill>
                <a:latin typeface="Canva Sans"/>
                <a:ea typeface="Canva Sans"/>
                <a:cs typeface="Canva Sans"/>
                <a:sym typeface="Canva Sans"/>
              </a:rPr>
              <a:t>In the decoding part of convolution code, sequence’s length is not fixed. So we use finite state machine, in which we have state diagram showing the input-output relationship for all the states.</a:t>
            </a:r>
          </a:p>
          <a:p>
            <a:pPr algn="l">
              <a:lnSpc>
                <a:spcPts val="5520"/>
              </a:lnSpc>
            </a:pPr>
          </a:p>
          <a:p>
            <a:pPr algn="l" marL="851331" indent="-425666" lvl="1">
              <a:lnSpc>
                <a:spcPts val="5520"/>
              </a:lnSpc>
              <a:buFont typeface="Arial"/>
              <a:buChar char="•"/>
            </a:pPr>
            <a:r>
              <a:rPr lang="en-US" sz="3943">
                <a:solidFill>
                  <a:srgbClr val="FFFFFF"/>
                </a:solidFill>
                <a:latin typeface="Canva Sans"/>
                <a:ea typeface="Canva Sans"/>
                <a:cs typeface="Canva Sans"/>
                <a:sym typeface="Canva Sans"/>
              </a:rPr>
              <a:t>By using state diagram, we create a Trellis diagram of length = sequence length + zeros of length Kc (to ensure that initial and final state is same i.e. all zeros state)</a:t>
            </a:r>
          </a:p>
          <a:p>
            <a:pPr algn="l">
              <a:lnSpc>
                <a:spcPts val="5520"/>
              </a:lnSpc>
            </a:pPr>
          </a:p>
          <a:p>
            <a:pPr algn="l" marL="851331" indent="-425666" lvl="1">
              <a:lnSpc>
                <a:spcPts val="5520"/>
              </a:lnSpc>
              <a:buFont typeface="Arial"/>
              <a:buChar char="•"/>
            </a:pPr>
            <a:r>
              <a:rPr lang="en-US" sz="3943">
                <a:solidFill>
                  <a:srgbClr val="FFFFFF"/>
                </a:solidFill>
                <a:latin typeface="Canva Sans"/>
                <a:ea typeface="Canva Sans"/>
                <a:cs typeface="Canva Sans"/>
                <a:sym typeface="Canva Sans"/>
              </a:rPr>
              <a:t>This Trellis diagram is used in the decoding of the convolution code.</a:t>
            </a:r>
          </a:p>
        </p:txBody>
      </p:sp>
      <p:sp>
        <p:nvSpPr>
          <p:cNvPr name="TextBox 4" id="4"/>
          <p:cNvSpPr txBox="true"/>
          <p:nvPr/>
        </p:nvSpPr>
        <p:spPr>
          <a:xfrm rot="0">
            <a:off x="1028700" y="670840"/>
            <a:ext cx="9097770" cy="1618195"/>
          </a:xfrm>
          <a:prstGeom prst="rect">
            <a:avLst/>
          </a:prstGeom>
        </p:spPr>
        <p:txBody>
          <a:bodyPr anchor="t" rtlCol="false" tIns="0" lIns="0" bIns="0" rIns="0">
            <a:spAutoFit/>
          </a:bodyPr>
          <a:lstStyle/>
          <a:p>
            <a:pPr algn="l">
              <a:lnSpc>
                <a:spcPts val="6422"/>
              </a:lnSpc>
            </a:pPr>
            <a:r>
              <a:rPr lang="en-US" sz="5352">
                <a:solidFill>
                  <a:srgbClr val="FFFFFF"/>
                </a:solidFill>
                <a:latin typeface="Michroma"/>
                <a:ea typeface="Michroma"/>
                <a:cs typeface="Michroma"/>
                <a:sym typeface="Michroma"/>
              </a:rPr>
              <a:t>DECODING:</a:t>
            </a:r>
          </a:p>
          <a:p>
            <a:pPr algn="l">
              <a:lnSpc>
                <a:spcPts val="6422"/>
              </a:lnSpc>
              <a:spcBef>
                <a:spcPct val="0"/>
              </a:spcBef>
            </a:pPr>
            <a:r>
              <a:rPr lang="en-US" sz="5352">
                <a:solidFill>
                  <a:srgbClr val="FFFFFF"/>
                </a:solidFill>
                <a:latin typeface="Michroma"/>
                <a:ea typeface="Michroma"/>
                <a:cs typeface="Michroma"/>
                <a:sym typeface="Michroma"/>
              </a:rPr>
              <a:t>TRELLIS  DIAGRAM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0">
            <a:off x="7939869" y="3310279"/>
            <a:ext cx="10047850" cy="6233073"/>
          </a:xfrm>
          <a:custGeom>
            <a:avLst/>
            <a:gdLst/>
            <a:ahLst/>
            <a:cxnLst/>
            <a:rect r="r" b="b" t="t" l="l"/>
            <a:pathLst>
              <a:path h="6233073" w="10047850">
                <a:moveTo>
                  <a:pt x="0" y="0"/>
                </a:moveTo>
                <a:lnTo>
                  <a:pt x="10047850" y="0"/>
                </a:lnTo>
                <a:lnTo>
                  <a:pt x="10047850" y="6233074"/>
                </a:lnTo>
                <a:lnTo>
                  <a:pt x="0" y="6233074"/>
                </a:lnTo>
                <a:lnTo>
                  <a:pt x="0" y="0"/>
                </a:lnTo>
                <a:close/>
              </a:path>
            </a:pathLst>
          </a:custGeom>
          <a:blipFill>
            <a:blip r:embed="rId2"/>
            <a:stretch>
              <a:fillRect l="0" t="0" r="0" b="0"/>
            </a:stretch>
          </a:blipFill>
        </p:spPr>
      </p:sp>
      <p:sp>
        <p:nvSpPr>
          <p:cNvPr name="Freeform 3" id="3"/>
          <p:cNvSpPr/>
          <p:nvPr/>
        </p:nvSpPr>
        <p:spPr>
          <a:xfrm flipH="false" flipV="false" rot="5400000">
            <a:off x="-3394710" y="3394710"/>
            <a:ext cx="10287000" cy="3497580"/>
          </a:xfrm>
          <a:custGeom>
            <a:avLst/>
            <a:gdLst/>
            <a:ahLst/>
            <a:cxnLst/>
            <a:rect r="r" b="b" t="t" l="l"/>
            <a:pathLst>
              <a:path h="3497580" w="10287000">
                <a:moveTo>
                  <a:pt x="0" y="0"/>
                </a:moveTo>
                <a:lnTo>
                  <a:pt x="10287000" y="0"/>
                </a:lnTo>
                <a:lnTo>
                  <a:pt x="10287000" y="3497580"/>
                </a:lnTo>
                <a:lnTo>
                  <a:pt x="0" y="3497580"/>
                </a:lnTo>
                <a:lnTo>
                  <a:pt x="0" y="0"/>
                </a:lnTo>
                <a:close/>
              </a:path>
            </a:pathLst>
          </a:custGeom>
          <a:blipFill>
            <a:blip r:embed="rId3">
              <a:alphaModFix amt="8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934822" y="1028700"/>
            <a:ext cx="9097770" cy="1618195"/>
          </a:xfrm>
          <a:prstGeom prst="rect">
            <a:avLst/>
          </a:prstGeom>
        </p:spPr>
        <p:txBody>
          <a:bodyPr anchor="t" rtlCol="false" tIns="0" lIns="0" bIns="0" rIns="0">
            <a:spAutoFit/>
          </a:bodyPr>
          <a:lstStyle/>
          <a:p>
            <a:pPr algn="l">
              <a:lnSpc>
                <a:spcPts val="6422"/>
              </a:lnSpc>
            </a:pPr>
            <a:r>
              <a:rPr lang="en-US" sz="5352">
                <a:solidFill>
                  <a:srgbClr val="FFFFFF"/>
                </a:solidFill>
                <a:latin typeface="Michroma"/>
                <a:ea typeface="Michroma"/>
                <a:cs typeface="Michroma"/>
                <a:sym typeface="Michroma"/>
              </a:rPr>
              <a:t>DECODING:</a:t>
            </a:r>
          </a:p>
          <a:p>
            <a:pPr algn="l">
              <a:lnSpc>
                <a:spcPts val="6422"/>
              </a:lnSpc>
              <a:spcBef>
                <a:spcPct val="0"/>
              </a:spcBef>
            </a:pPr>
            <a:r>
              <a:rPr lang="en-US" sz="5352">
                <a:solidFill>
                  <a:srgbClr val="FFFFFF"/>
                </a:solidFill>
                <a:latin typeface="Michroma"/>
                <a:ea typeface="Michroma"/>
                <a:cs typeface="Michroma"/>
                <a:sym typeface="Michroma"/>
              </a:rPr>
              <a:t>TRELLIS  DIAGRAM</a:t>
            </a:r>
          </a:p>
        </p:txBody>
      </p:sp>
      <p:sp>
        <p:nvSpPr>
          <p:cNvPr name="TextBox 5" id="5"/>
          <p:cNvSpPr txBox="true"/>
          <p:nvPr/>
        </p:nvSpPr>
        <p:spPr>
          <a:xfrm rot="0">
            <a:off x="492078" y="3372993"/>
            <a:ext cx="6850789" cy="5370957"/>
          </a:xfrm>
          <a:prstGeom prst="rect">
            <a:avLst/>
          </a:prstGeom>
        </p:spPr>
        <p:txBody>
          <a:bodyPr anchor="t" rtlCol="false" tIns="0" lIns="0" bIns="0" rIns="0">
            <a:spAutoFit/>
          </a:bodyPr>
          <a:lstStyle/>
          <a:p>
            <a:pPr algn="l" marL="738378" indent="-369189" lvl="1">
              <a:lnSpc>
                <a:spcPts val="4788"/>
              </a:lnSpc>
              <a:buFont typeface="Arial"/>
              <a:buChar char="•"/>
            </a:pPr>
            <a:r>
              <a:rPr lang="en-US" sz="3420">
                <a:solidFill>
                  <a:srgbClr val="FFFFFF"/>
                </a:solidFill>
                <a:latin typeface="Canva Sans"/>
                <a:ea typeface="Canva Sans"/>
                <a:cs typeface="Canva Sans"/>
                <a:sym typeface="Canva Sans"/>
              </a:rPr>
              <a:t>This is the Trellis diagram for length=6 (received sequence length=4 and 2 bits are tail bits to ensure it reaches the final state as S   (00 state).</a:t>
            </a:r>
          </a:p>
          <a:p>
            <a:pPr algn="l">
              <a:lnSpc>
                <a:spcPts val="4788"/>
              </a:lnSpc>
            </a:pPr>
          </a:p>
          <a:p>
            <a:pPr algn="l" marL="738378" indent="-369189" lvl="1">
              <a:lnSpc>
                <a:spcPts val="4788"/>
              </a:lnSpc>
              <a:buFont typeface="Arial"/>
              <a:buChar char="•"/>
            </a:pPr>
            <a:r>
              <a:rPr lang="en-US" sz="3420">
                <a:solidFill>
                  <a:srgbClr val="FFFFFF"/>
                </a:solidFill>
                <a:latin typeface="Canva Sans"/>
                <a:ea typeface="Canva Sans"/>
                <a:cs typeface="Canva Sans"/>
                <a:sym typeface="Canva Sans"/>
              </a:rPr>
              <a:t>This Trellis can be used in Viterbi Algorithm to decode the encoded sequence.</a:t>
            </a:r>
          </a:p>
        </p:txBody>
      </p:sp>
      <p:sp>
        <p:nvSpPr>
          <p:cNvPr name="TextBox 6" id="6"/>
          <p:cNvSpPr txBox="true"/>
          <p:nvPr/>
        </p:nvSpPr>
        <p:spPr>
          <a:xfrm rot="0">
            <a:off x="4236763" y="5846426"/>
            <a:ext cx="266938"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0515590">
            <a:off x="-878931" y="526722"/>
            <a:ext cx="19635939" cy="7131620"/>
          </a:xfrm>
          <a:custGeom>
            <a:avLst/>
            <a:gdLst/>
            <a:ahLst/>
            <a:cxnLst/>
            <a:rect r="r" b="b" t="t" l="l"/>
            <a:pathLst>
              <a:path h="7131620" w="19635939">
                <a:moveTo>
                  <a:pt x="19635939" y="0"/>
                </a:moveTo>
                <a:lnTo>
                  <a:pt x="0" y="0"/>
                </a:lnTo>
                <a:lnTo>
                  <a:pt x="0" y="7131620"/>
                </a:lnTo>
                <a:lnTo>
                  <a:pt x="19635939" y="7131620"/>
                </a:lnTo>
                <a:lnTo>
                  <a:pt x="196359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3591" y="557929"/>
            <a:ext cx="9892086" cy="1618195"/>
          </a:xfrm>
          <a:prstGeom prst="rect">
            <a:avLst/>
          </a:prstGeom>
        </p:spPr>
        <p:txBody>
          <a:bodyPr anchor="t" rtlCol="false" tIns="0" lIns="0" bIns="0" rIns="0">
            <a:spAutoFit/>
          </a:bodyPr>
          <a:lstStyle/>
          <a:p>
            <a:pPr algn="l">
              <a:lnSpc>
                <a:spcPts val="6422"/>
              </a:lnSpc>
            </a:pPr>
            <a:r>
              <a:rPr lang="en-US" sz="5352">
                <a:solidFill>
                  <a:srgbClr val="FFFFFF"/>
                </a:solidFill>
                <a:latin typeface="Michroma"/>
                <a:ea typeface="Michroma"/>
                <a:cs typeface="Michroma"/>
                <a:sym typeface="Michroma"/>
              </a:rPr>
              <a:t>DECODING:</a:t>
            </a:r>
          </a:p>
          <a:p>
            <a:pPr algn="l">
              <a:lnSpc>
                <a:spcPts val="6422"/>
              </a:lnSpc>
              <a:spcBef>
                <a:spcPct val="0"/>
              </a:spcBef>
            </a:pPr>
            <a:r>
              <a:rPr lang="en-US" sz="5352">
                <a:solidFill>
                  <a:srgbClr val="FFFFFF"/>
                </a:solidFill>
                <a:latin typeface="Michroma"/>
                <a:ea typeface="Michroma"/>
                <a:cs typeface="Michroma"/>
                <a:sym typeface="Michroma"/>
              </a:rPr>
              <a:t>VITERBI ALGORITHM</a:t>
            </a:r>
          </a:p>
        </p:txBody>
      </p:sp>
      <p:sp>
        <p:nvSpPr>
          <p:cNvPr name="TextBox 4" id="4"/>
          <p:cNvSpPr txBox="true"/>
          <p:nvPr/>
        </p:nvSpPr>
        <p:spPr>
          <a:xfrm rot="0">
            <a:off x="934822" y="3195539"/>
            <a:ext cx="15479974" cy="5039360"/>
          </a:xfrm>
          <a:prstGeom prst="rect">
            <a:avLst/>
          </a:prstGeom>
        </p:spPr>
        <p:txBody>
          <a:bodyPr anchor="t" rtlCol="false" tIns="0" lIns="0" bIns="0" rIns="0">
            <a:spAutoFit/>
          </a:bodyPr>
          <a:lstStyle/>
          <a:p>
            <a:pPr algn="l" marL="885191" indent="-442595" lvl="1">
              <a:lnSpc>
                <a:spcPts val="5740"/>
              </a:lnSpc>
              <a:buFont typeface="Arial"/>
              <a:buChar char="•"/>
            </a:pPr>
            <a:r>
              <a:rPr lang="en-US" sz="4100">
                <a:solidFill>
                  <a:srgbClr val="FFFFFF"/>
                </a:solidFill>
                <a:latin typeface="Canva Sans"/>
                <a:ea typeface="Canva Sans"/>
                <a:cs typeface="Canva Sans"/>
                <a:sym typeface="Canva Sans"/>
              </a:rPr>
              <a:t>Viterbi algorithm is used in the decoding process of convolution code.</a:t>
            </a:r>
          </a:p>
          <a:p>
            <a:pPr algn="l" marL="885191" indent="-442595" lvl="1">
              <a:lnSpc>
                <a:spcPts val="5740"/>
              </a:lnSpc>
              <a:buFont typeface="Arial"/>
              <a:buChar char="•"/>
            </a:pPr>
            <a:r>
              <a:rPr lang="en-US" sz="4100">
                <a:solidFill>
                  <a:srgbClr val="FFFFFF"/>
                </a:solidFill>
                <a:latin typeface="Canva Sans"/>
                <a:ea typeface="Canva Sans"/>
                <a:cs typeface="Canva Sans"/>
                <a:sym typeface="Canva Sans"/>
              </a:rPr>
              <a:t>It uses Trellis diagram to decode the orginal sequence.</a:t>
            </a:r>
          </a:p>
          <a:p>
            <a:pPr algn="l" marL="885191" indent="-442595" lvl="1">
              <a:lnSpc>
                <a:spcPts val="5740"/>
              </a:lnSpc>
              <a:buFont typeface="Arial"/>
              <a:buChar char="•"/>
            </a:pPr>
            <a:r>
              <a:rPr lang="en-US" sz="4100">
                <a:solidFill>
                  <a:srgbClr val="FFFFFF"/>
                </a:solidFill>
                <a:latin typeface="Canva Sans"/>
                <a:ea typeface="Canva Sans"/>
                <a:cs typeface="Canva Sans"/>
                <a:sym typeface="Canva Sans"/>
              </a:rPr>
              <a:t>In which we calculate branch metric for every branch and path metric for every path.</a:t>
            </a:r>
          </a:p>
          <a:p>
            <a:pPr algn="l" marL="885191" indent="-442595" lvl="1">
              <a:lnSpc>
                <a:spcPts val="5740"/>
              </a:lnSpc>
              <a:buFont typeface="Arial"/>
              <a:buChar char="•"/>
            </a:pPr>
            <a:r>
              <a:rPr lang="en-US" sz="4100">
                <a:solidFill>
                  <a:srgbClr val="FFFFFF"/>
                </a:solidFill>
                <a:latin typeface="Canva Sans"/>
                <a:ea typeface="Canva Sans"/>
                <a:cs typeface="Canva Sans"/>
                <a:sym typeface="Canva Sans"/>
              </a:rPr>
              <a:t>In both hard and soft decision decoding, metrics are calculated differently.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28475">
            <a:off x="-283988" y="6636311"/>
            <a:ext cx="16025520" cy="5820343"/>
          </a:xfrm>
          <a:custGeom>
            <a:avLst/>
            <a:gdLst/>
            <a:ahLst/>
            <a:cxnLst/>
            <a:rect r="r" b="b" t="t" l="l"/>
            <a:pathLst>
              <a:path h="5820343" w="16025520">
                <a:moveTo>
                  <a:pt x="16025520" y="0"/>
                </a:moveTo>
                <a:lnTo>
                  <a:pt x="0" y="0"/>
                </a:lnTo>
                <a:lnTo>
                  <a:pt x="0" y="5820343"/>
                </a:lnTo>
                <a:lnTo>
                  <a:pt x="16025520" y="5820343"/>
                </a:lnTo>
                <a:lnTo>
                  <a:pt x="160255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38225"/>
            <a:ext cx="8496616" cy="1085850"/>
          </a:xfrm>
          <a:prstGeom prst="rect">
            <a:avLst/>
          </a:prstGeom>
        </p:spPr>
        <p:txBody>
          <a:bodyPr anchor="t" rtlCol="false" tIns="0" lIns="0" bIns="0" rIns="0">
            <a:spAutoFit/>
          </a:bodyPr>
          <a:lstStyle/>
          <a:p>
            <a:pPr algn="just">
              <a:lnSpc>
                <a:spcPts val="8640"/>
              </a:lnSpc>
              <a:spcBef>
                <a:spcPct val="0"/>
              </a:spcBef>
            </a:pPr>
            <a:r>
              <a:rPr lang="en-US" sz="7200">
                <a:solidFill>
                  <a:srgbClr val="FFFFFF"/>
                </a:solidFill>
                <a:latin typeface="Michroma"/>
                <a:ea typeface="Michroma"/>
                <a:cs typeface="Michroma"/>
                <a:sym typeface="Michroma"/>
              </a:rPr>
              <a:t>Honor Code</a:t>
            </a:r>
          </a:p>
        </p:txBody>
      </p:sp>
      <p:sp>
        <p:nvSpPr>
          <p:cNvPr name="TextBox 4" id="4"/>
          <p:cNvSpPr txBox="true"/>
          <p:nvPr/>
        </p:nvSpPr>
        <p:spPr>
          <a:xfrm rot="0">
            <a:off x="1112668" y="2736609"/>
            <a:ext cx="16062663" cy="5288537"/>
          </a:xfrm>
          <a:prstGeom prst="rect">
            <a:avLst/>
          </a:prstGeom>
        </p:spPr>
        <p:txBody>
          <a:bodyPr anchor="t" rtlCol="false" tIns="0" lIns="0" bIns="0" rIns="0">
            <a:spAutoFit/>
          </a:bodyPr>
          <a:lstStyle/>
          <a:p>
            <a:pPr algn="l">
              <a:lnSpc>
                <a:spcPts val="5267"/>
              </a:lnSpc>
            </a:pPr>
            <a:r>
              <a:rPr lang="en-US" sz="3762">
                <a:solidFill>
                  <a:srgbClr val="FFFFFF"/>
                </a:solidFill>
                <a:latin typeface="Clear Sans"/>
                <a:ea typeface="Clear Sans"/>
                <a:cs typeface="Clear Sans"/>
                <a:sym typeface="Clear Sans"/>
              </a:rPr>
              <a:t>We declare that the work we are presenting is our own work and we have not copied the work (Matlab code, results, etc) that someone else has done. </a:t>
            </a:r>
            <a:r>
              <a:rPr lang="en-US" sz="3762">
                <a:solidFill>
                  <a:srgbClr val="FFFFFF"/>
                </a:solidFill>
                <a:latin typeface="Clear Sans"/>
                <a:ea typeface="Clear Sans"/>
                <a:cs typeface="Clear Sans"/>
                <a:sym typeface="Clear Sans"/>
              </a:rPr>
              <a:t>Concepts, understanding and insights we will be describing are our own. Wherever we have relied on an existing work that is not our own,we have provided a proper reference citation. We make this pledge truthfully, knowing that violation of this solemn pledge can carry grave consequences.</a:t>
            </a:r>
          </a:p>
          <a:p>
            <a:pPr algn="l">
              <a:lnSpc>
                <a:spcPts val="5267"/>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28475">
            <a:off x="-283988" y="6636311"/>
            <a:ext cx="16025520" cy="5820343"/>
          </a:xfrm>
          <a:custGeom>
            <a:avLst/>
            <a:gdLst/>
            <a:ahLst/>
            <a:cxnLst/>
            <a:rect r="r" b="b" t="t" l="l"/>
            <a:pathLst>
              <a:path h="5820343" w="16025520">
                <a:moveTo>
                  <a:pt x="16025520" y="0"/>
                </a:moveTo>
                <a:lnTo>
                  <a:pt x="0" y="0"/>
                </a:lnTo>
                <a:lnTo>
                  <a:pt x="0" y="5820343"/>
                </a:lnTo>
                <a:lnTo>
                  <a:pt x="16025520" y="5820343"/>
                </a:lnTo>
                <a:lnTo>
                  <a:pt x="160255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02522" y="7860676"/>
            <a:ext cx="8362056" cy="1397624"/>
          </a:xfrm>
          <a:custGeom>
            <a:avLst/>
            <a:gdLst/>
            <a:ahLst/>
            <a:cxnLst/>
            <a:rect r="r" b="b" t="t" l="l"/>
            <a:pathLst>
              <a:path h="1397624" w="8362056">
                <a:moveTo>
                  <a:pt x="0" y="0"/>
                </a:moveTo>
                <a:lnTo>
                  <a:pt x="8362056" y="0"/>
                </a:lnTo>
                <a:lnTo>
                  <a:pt x="8362056" y="1397624"/>
                </a:lnTo>
                <a:lnTo>
                  <a:pt x="0" y="1397624"/>
                </a:lnTo>
                <a:lnTo>
                  <a:pt x="0" y="0"/>
                </a:lnTo>
                <a:close/>
              </a:path>
            </a:pathLst>
          </a:custGeom>
          <a:blipFill>
            <a:blip r:embed="rId4"/>
            <a:stretch>
              <a:fillRect l="0" t="0" r="0" b="0"/>
            </a:stretch>
          </a:blipFill>
        </p:spPr>
      </p:sp>
      <p:sp>
        <p:nvSpPr>
          <p:cNvPr name="TextBox 4" id="4"/>
          <p:cNvSpPr txBox="true"/>
          <p:nvPr/>
        </p:nvSpPr>
        <p:spPr>
          <a:xfrm rot="0">
            <a:off x="1028700" y="1028700"/>
            <a:ext cx="15083629" cy="809625"/>
          </a:xfrm>
          <a:prstGeom prst="rect">
            <a:avLst/>
          </a:prstGeom>
        </p:spPr>
        <p:txBody>
          <a:bodyPr anchor="t" rtlCol="false" tIns="0" lIns="0" bIns="0" rIns="0">
            <a:spAutoFit/>
          </a:bodyPr>
          <a:lstStyle/>
          <a:p>
            <a:pPr algn="just">
              <a:lnSpc>
                <a:spcPts val="6422"/>
              </a:lnSpc>
              <a:spcBef>
                <a:spcPct val="0"/>
              </a:spcBef>
            </a:pPr>
            <a:r>
              <a:rPr lang="en-US" sz="5352">
                <a:solidFill>
                  <a:srgbClr val="FFFFFF"/>
                </a:solidFill>
                <a:latin typeface="Michroma"/>
                <a:ea typeface="Michroma"/>
                <a:cs typeface="Michroma"/>
                <a:sym typeface="Michroma"/>
              </a:rPr>
              <a:t>Branch Metric For Hard Decoding</a:t>
            </a:r>
          </a:p>
        </p:txBody>
      </p:sp>
      <p:sp>
        <p:nvSpPr>
          <p:cNvPr name="TextBox 5" id="5"/>
          <p:cNvSpPr txBox="true"/>
          <p:nvPr/>
        </p:nvSpPr>
        <p:spPr>
          <a:xfrm rot="0">
            <a:off x="346062" y="2544339"/>
            <a:ext cx="16674977" cy="5131646"/>
          </a:xfrm>
          <a:prstGeom prst="rect">
            <a:avLst/>
          </a:prstGeom>
        </p:spPr>
        <p:txBody>
          <a:bodyPr anchor="t" rtlCol="false" tIns="0" lIns="0" bIns="0" rIns="0">
            <a:spAutoFit/>
          </a:bodyPr>
          <a:lstStyle/>
          <a:p>
            <a:pPr algn="l" marL="696818" indent="-348409" lvl="1">
              <a:lnSpc>
                <a:spcPts val="4518"/>
              </a:lnSpc>
              <a:buFont typeface="Arial"/>
              <a:buChar char="•"/>
            </a:pPr>
            <a:r>
              <a:rPr lang="en-US" sz="3227">
                <a:solidFill>
                  <a:srgbClr val="FFFFFF"/>
                </a:solidFill>
                <a:latin typeface="Canva Sans"/>
                <a:ea typeface="Canva Sans"/>
                <a:cs typeface="Canva Sans"/>
                <a:sym typeface="Canva Sans"/>
              </a:rPr>
              <a:t>For Hard decoding, the branch metric is chosen as the hamming distance between the expected codeword and the recieved codeward.</a:t>
            </a:r>
          </a:p>
          <a:p>
            <a:pPr algn="l">
              <a:lnSpc>
                <a:spcPts val="4518"/>
              </a:lnSpc>
            </a:pPr>
          </a:p>
          <a:p>
            <a:pPr algn="l" marL="696818" indent="-348409" lvl="1">
              <a:lnSpc>
                <a:spcPts val="4518"/>
              </a:lnSpc>
              <a:buFont typeface="Arial"/>
              <a:buChar char="•"/>
            </a:pPr>
            <a:r>
              <a:rPr lang="en-US" sz="3227">
                <a:solidFill>
                  <a:srgbClr val="FFFFFF"/>
                </a:solidFill>
                <a:latin typeface="Canva Sans"/>
                <a:ea typeface="Canva Sans"/>
                <a:cs typeface="Canva Sans"/>
                <a:sym typeface="Canva Sans"/>
              </a:rPr>
              <a:t>That is, the number of places the expected codeword and the recieved codeword have different Bits.</a:t>
            </a:r>
          </a:p>
          <a:p>
            <a:pPr algn="l">
              <a:lnSpc>
                <a:spcPts val="4518"/>
              </a:lnSpc>
            </a:pPr>
          </a:p>
          <a:p>
            <a:pPr algn="l" marL="696818" indent="-348409" lvl="1">
              <a:lnSpc>
                <a:spcPts val="4518"/>
              </a:lnSpc>
              <a:buFont typeface="Arial"/>
              <a:buChar char="•"/>
            </a:pPr>
            <a:r>
              <a:rPr lang="en-US" sz="3227">
                <a:solidFill>
                  <a:srgbClr val="FFFFFF"/>
                </a:solidFill>
                <a:latin typeface="Canva Sans"/>
                <a:ea typeface="Canva Sans"/>
                <a:cs typeface="Canva Sans"/>
                <a:sym typeface="Canva Sans"/>
              </a:rPr>
              <a:t>For example, the hamming distance between the codewords 110 and 101 is 2, because the bits differ at 2nd and 3rd bits.</a:t>
            </a:r>
            <a:r>
              <a:rPr lang="en-US" b="true" sz="3227">
                <a:solidFill>
                  <a:srgbClr val="FFFFFF"/>
                </a:solidFill>
                <a:latin typeface="Canva Sans Bold"/>
                <a:ea typeface="Canva Sans Bold"/>
                <a:cs typeface="Canva Sans Bold"/>
                <a:sym typeface="Canva Sans Bold"/>
              </a:rPr>
              <a:t> </a:t>
            </a:r>
          </a:p>
          <a:p>
            <a:pPr algn="l">
              <a:lnSpc>
                <a:spcPts val="4518"/>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96296">
            <a:off x="5489182" y="179269"/>
            <a:ext cx="12985082" cy="13118948"/>
          </a:xfrm>
          <a:custGeom>
            <a:avLst/>
            <a:gdLst/>
            <a:ahLst/>
            <a:cxnLst/>
            <a:rect r="r" b="b" t="t" l="l"/>
            <a:pathLst>
              <a:path h="13118948" w="12985082">
                <a:moveTo>
                  <a:pt x="0" y="0"/>
                </a:moveTo>
                <a:lnTo>
                  <a:pt x="12985082" y="0"/>
                </a:lnTo>
                <a:lnTo>
                  <a:pt x="12985082" y="13118948"/>
                </a:lnTo>
                <a:lnTo>
                  <a:pt x="0" y="13118948"/>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50421" y="8131476"/>
            <a:ext cx="7787158" cy="1126824"/>
          </a:xfrm>
          <a:custGeom>
            <a:avLst/>
            <a:gdLst/>
            <a:ahLst/>
            <a:cxnLst/>
            <a:rect r="r" b="b" t="t" l="l"/>
            <a:pathLst>
              <a:path h="1126824" w="7787158">
                <a:moveTo>
                  <a:pt x="0" y="0"/>
                </a:moveTo>
                <a:lnTo>
                  <a:pt x="7787158" y="0"/>
                </a:lnTo>
                <a:lnTo>
                  <a:pt x="7787158" y="1126824"/>
                </a:lnTo>
                <a:lnTo>
                  <a:pt x="0" y="1126824"/>
                </a:lnTo>
                <a:lnTo>
                  <a:pt x="0" y="0"/>
                </a:lnTo>
                <a:close/>
              </a:path>
            </a:pathLst>
          </a:custGeom>
          <a:blipFill>
            <a:blip r:embed="rId4"/>
            <a:stretch>
              <a:fillRect l="0" t="0" r="0" b="0"/>
            </a:stretch>
          </a:blipFill>
        </p:spPr>
      </p:sp>
      <p:sp>
        <p:nvSpPr>
          <p:cNvPr name="TextBox 4" id="4"/>
          <p:cNvSpPr txBox="true"/>
          <p:nvPr/>
        </p:nvSpPr>
        <p:spPr>
          <a:xfrm rot="0">
            <a:off x="384740" y="1038225"/>
            <a:ext cx="17518520" cy="742950"/>
          </a:xfrm>
          <a:prstGeom prst="rect">
            <a:avLst/>
          </a:prstGeom>
        </p:spPr>
        <p:txBody>
          <a:bodyPr anchor="t" rtlCol="false" tIns="0" lIns="0" bIns="0" rIns="0">
            <a:spAutoFit/>
          </a:bodyPr>
          <a:lstStyle/>
          <a:p>
            <a:pPr algn="just">
              <a:lnSpc>
                <a:spcPts val="5942"/>
              </a:lnSpc>
              <a:spcBef>
                <a:spcPct val="0"/>
              </a:spcBef>
            </a:pPr>
            <a:r>
              <a:rPr lang="en-US" sz="4952">
                <a:solidFill>
                  <a:srgbClr val="FFFFFF"/>
                </a:solidFill>
                <a:latin typeface="Michroma"/>
                <a:ea typeface="Michroma"/>
                <a:cs typeface="Michroma"/>
                <a:sym typeface="Michroma"/>
              </a:rPr>
              <a:t>Euclidean Branch</a:t>
            </a:r>
            <a:r>
              <a:rPr lang="en-US" sz="4952">
                <a:solidFill>
                  <a:srgbClr val="FFFFFF"/>
                </a:solidFill>
                <a:latin typeface="Michroma"/>
                <a:ea typeface="Michroma"/>
                <a:cs typeface="Michroma"/>
                <a:sym typeface="Michroma"/>
              </a:rPr>
              <a:t> Metric for Soft Decoding</a:t>
            </a:r>
          </a:p>
        </p:txBody>
      </p:sp>
      <p:sp>
        <p:nvSpPr>
          <p:cNvPr name="TextBox 5" id="5"/>
          <p:cNvSpPr txBox="true"/>
          <p:nvPr/>
        </p:nvSpPr>
        <p:spPr>
          <a:xfrm rot="0">
            <a:off x="1112684" y="2411095"/>
            <a:ext cx="16062633" cy="5407660"/>
          </a:xfrm>
          <a:prstGeom prst="rect">
            <a:avLst/>
          </a:prstGeom>
        </p:spPr>
        <p:txBody>
          <a:bodyPr anchor="t" rtlCol="false" tIns="0" lIns="0" bIns="0" rIns="0">
            <a:spAutoFit/>
          </a:bodyPr>
          <a:lstStyle/>
          <a:p>
            <a:pPr algn="l" marL="669293" indent="-334646" lvl="1">
              <a:lnSpc>
                <a:spcPts val="4340"/>
              </a:lnSpc>
              <a:buFont typeface="Arial"/>
              <a:buChar char="•"/>
            </a:pPr>
            <a:r>
              <a:rPr lang="en-US" sz="3100">
                <a:solidFill>
                  <a:srgbClr val="FFFFFF"/>
                </a:solidFill>
                <a:latin typeface="Canva Sans"/>
                <a:ea typeface="Canva Sans"/>
                <a:cs typeface="Canva Sans"/>
                <a:sym typeface="Canva Sans"/>
              </a:rPr>
              <a:t>For</a:t>
            </a:r>
            <a:r>
              <a:rPr lang="en-US" sz="3100">
                <a:solidFill>
                  <a:srgbClr val="FFFFFF"/>
                </a:solidFill>
                <a:latin typeface="Canva Sans"/>
                <a:ea typeface="Canva Sans"/>
                <a:cs typeface="Canva Sans"/>
                <a:sym typeface="Canva Sans"/>
              </a:rPr>
              <a:t> soft decoding, A branch metric which can be chosen is the Euclidean distance between the expected codeword and the recieved codeward.</a:t>
            </a:r>
          </a:p>
          <a:p>
            <a:pPr algn="l">
              <a:lnSpc>
                <a:spcPts val="4340"/>
              </a:lnSpc>
            </a:pPr>
          </a:p>
          <a:p>
            <a:pPr algn="l" marL="669293" indent="-334646" lvl="1">
              <a:lnSpc>
                <a:spcPts val="4340"/>
              </a:lnSpc>
              <a:buFont typeface="Arial"/>
              <a:buChar char="•"/>
            </a:pPr>
            <a:r>
              <a:rPr lang="en-US" sz="3100">
                <a:solidFill>
                  <a:srgbClr val="FFFFFF"/>
                </a:solidFill>
                <a:latin typeface="Canva Sans"/>
                <a:ea typeface="Canva Sans"/>
                <a:cs typeface="Canva Sans"/>
                <a:sym typeface="Canva Sans"/>
              </a:rPr>
              <a:t>That is, the square of the difference between the expected codeword and the recieved codeword. Note that the recieved codeword can be a real Number, unlike in hard decision in which only digital values are allowed.</a:t>
            </a:r>
          </a:p>
          <a:p>
            <a:pPr algn="l">
              <a:lnSpc>
                <a:spcPts val="4340"/>
              </a:lnSpc>
            </a:pPr>
          </a:p>
          <a:p>
            <a:pPr algn="l" marL="669293" indent="-334646" lvl="1">
              <a:lnSpc>
                <a:spcPts val="4340"/>
              </a:lnSpc>
              <a:buFont typeface="Arial"/>
              <a:buChar char="•"/>
            </a:pPr>
            <a:r>
              <a:rPr lang="en-US" sz="3100">
                <a:solidFill>
                  <a:srgbClr val="FFFFFF"/>
                </a:solidFill>
                <a:latin typeface="Canva Sans"/>
                <a:ea typeface="Canva Sans"/>
                <a:cs typeface="Canva Sans"/>
                <a:sym typeface="Canva Sans"/>
              </a:rPr>
              <a:t>For example, If the expected codeword is 10 and the recived codeword is (-0.5,0.5), the distance between them will be (-1+0.5)^2+(1-0.5)^2=0.5.</a:t>
            </a:r>
          </a:p>
          <a:p>
            <a:pPr algn="l">
              <a:lnSpc>
                <a:spcPts val="434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96296">
            <a:off x="5527282" y="179269"/>
            <a:ext cx="12985082" cy="13118948"/>
          </a:xfrm>
          <a:custGeom>
            <a:avLst/>
            <a:gdLst/>
            <a:ahLst/>
            <a:cxnLst/>
            <a:rect r="r" b="b" t="t" l="l"/>
            <a:pathLst>
              <a:path h="13118948" w="12985082">
                <a:moveTo>
                  <a:pt x="0" y="0"/>
                </a:moveTo>
                <a:lnTo>
                  <a:pt x="12985082" y="0"/>
                </a:lnTo>
                <a:lnTo>
                  <a:pt x="12985082" y="13118948"/>
                </a:lnTo>
                <a:lnTo>
                  <a:pt x="0" y="1311894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08353" y="1028700"/>
            <a:ext cx="17679647" cy="685800"/>
          </a:xfrm>
          <a:prstGeom prst="rect">
            <a:avLst/>
          </a:prstGeom>
        </p:spPr>
        <p:txBody>
          <a:bodyPr anchor="t" rtlCol="false" tIns="0" lIns="0" bIns="0" rIns="0">
            <a:spAutoFit/>
          </a:bodyPr>
          <a:lstStyle/>
          <a:p>
            <a:pPr algn="just">
              <a:lnSpc>
                <a:spcPts val="5462"/>
              </a:lnSpc>
              <a:spcBef>
                <a:spcPct val="0"/>
              </a:spcBef>
            </a:pPr>
            <a:r>
              <a:rPr lang="en-US" sz="4552">
                <a:solidFill>
                  <a:srgbClr val="FFFFFF"/>
                </a:solidFill>
                <a:latin typeface="Michroma"/>
                <a:ea typeface="Michroma"/>
                <a:cs typeface="Michroma"/>
                <a:sym typeface="Michroma"/>
              </a:rPr>
              <a:t>Non Euclidean Branch</a:t>
            </a:r>
            <a:r>
              <a:rPr lang="en-US" sz="4552">
                <a:solidFill>
                  <a:srgbClr val="FFFFFF"/>
                </a:solidFill>
                <a:latin typeface="Michroma"/>
                <a:ea typeface="Michroma"/>
                <a:cs typeface="Michroma"/>
                <a:sym typeface="Michroma"/>
              </a:rPr>
              <a:t> Metric for Soft Decoding</a:t>
            </a:r>
          </a:p>
        </p:txBody>
      </p:sp>
      <p:sp>
        <p:nvSpPr>
          <p:cNvPr name="TextBox 4" id="4"/>
          <p:cNvSpPr txBox="true"/>
          <p:nvPr/>
        </p:nvSpPr>
        <p:spPr>
          <a:xfrm rot="0">
            <a:off x="843243" y="2166396"/>
            <a:ext cx="16601514" cy="5887533"/>
          </a:xfrm>
          <a:prstGeom prst="rect">
            <a:avLst/>
          </a:prstGeom>
        </p:spPr>
        <p:txBody>
          <a:bodyPr anchor="t" rtlCol="false" tIns="0" lIns="0" bIns="0" rIns="0">
            <a:spAutoFit/>
          </a:bodyPr>
          <a:lstStyle/>
          <a:p>
            <a:pPr algn="l" marL="719455" indent="-359728" lvl="1">
              <a:lnSpc>
                <a:spcPts val="4665"/>
              </a:lnSpc>
              <a:buFont typeface="Arial"/>
              <a:buChar char="•"/>
            </a:pPr>
            <a:r>
              <a:rPr lang="en-US" sz="3332">
                <a:solidFill>
                  <a:srgbClr val="FFFFFF"/>
                </a:solidFill>
                <a:latin typeface="Canva Sans"/>
                <a:ea typeface="Canva Sans"/>
                <a:cs typeface="Canva Sans"/>
                <a:sym typeface="Canva Sans"/>
              </a:rPr>
              <a:t>Other non euclidean branch metric can also be chosen for soft decision decoding.</a:t>
            </a:r>
          </a:p>
          <a:p>
            <a:pPr algn="l">
              <a:lnSpc>
                <a:spcPts val="4665"/>
              </a:lnSpc>
            </a:pPr>
          </a:p>
          <a:p>
            <a:pPr algn="l" marL="719455" indent="-359728" lvl="1">
              <a:lnSpc>
                <a:spcPts val="4665"/>
              </a:lnSpc>
              <a:buFont typeface="Arial"/>
              <a:buChar char="•"/>
            </a:pPr>
            <a:r>
              <a:rPr lang="en-US" sz="3332">
                <a:solidFill>
                  <a:srgbClr val="FFFFFF"/>
                </a:solidFill>
                <a:latin typeface="Canva Sans"/>
                <a:ea typeface="Canva Sans"/>
                <a:cs typeface="Canva Sans"/>
                <a:sym typeface="Canva Sans"/>
              </a:rPr>
              <a:t>O</a:t>
            </a:r>
            <a:r>
              <a:rPr lang="en-US" sz="3332">
                <a:solidFill>
                  <a:srgbClr val="FFFFFF"/>
                </a:solidFill>
                <a:latin typeface="Canva Sans"/>
                <a:ea typeface="Canva Sans"/>
                <a:cs typeface="Canva Sans"/>
                <a:sym typeface="Canva Sans"/>
              </a:rPr>
              <a:t>ne such non euclidean branch metric we have chosen is product of recieved codeword and expected codeword in analog form.</a:t>
            </a:r>
          </a:p>
          <a:p>
            <a:pPr algn="l">
              <a:lnSpc>
                <a:spcPts val="4665"/>
              </a:lnSpc>
            </a:pPr>
          </a:p>
          <a:p>
            <a:pPr algn="l" marL="719455" indent="-359728" lvl="1">
              <a:lnSpc>
                <a:spcPts val="4665"/>
              </a:lnSpc>
              <a:buFont typeface="Arial"/>
              <a:buChar char="•"/>
            </a:pPr>
            <a:r>
              <a:rPr lang="en-US" sz="3332">
                <a:solidFill>
                  <a:srgbClr val="FFFFFF"/>
                </a:solidFill>
                <a:latin typeface="Canva Sans"/>
                <a:ea typeface="Canva Sans"/>
                <a:cs typeface="Canva Sans"/>
                <a:sym typeface="Canva Sans"/>
              </a:rPr>
              <a:t>For example, If the expected codeword is 10 and the recived codeword is (-0.5,0.5), the expected codeword in analog would have been (-1,1). thus the branch metric would have been -1*-0.5+1*0.5=1.</a:t>
            </a:r>
          </a:p>
          <a:p>
            <a:pPr algn="l">
              <a:lnSpc>
                <a:spcPts val="4665"/>
              </a:lnSpc>
            </a:pPr>
          </a:p>
        </p:txBody>
      </p:sp>
      <p:sp>
        <p:nvSpPr>
          <p:cNvPr name="Freeform 5" id="5"/>
          <p:cNvSpPr/>
          <p:nvPr/>
        </p:nvSpPr>
        <p:spPr>
          <a:xfrm flipH="false" flipV="false" rot="0">
            <a:off x="5406202" y="8053929"/>
            <a:ext cx="7475596" cy="1103540"/>
          </a:xfrm>
          <a:custGeom>
            <a:avLst/>
            <a:gdLst/>
            <a:ahLst/>
            <a:cxnLst/>
            <a:rect r="r" b="b" t="t" l="l"/>
            <a:pathLst>
              <a:path h="1103540" w="7475596">
                <a:moveTo>
                  <a:pt x="0" y="0"/>
                </a:moveTo>
                <a:lnTo>
                  <a:pt x="7475596" y="0"/>
                </a:lnTo>
                <a:lnTo>
                  <a:pt x="7475596" y="1103540"/>
                </a:lnTo>
                <a:lnTo>
                  <a:pt x="0" y="1103540"/>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96296">
            <a:off x="5489182" y="179269"/>
            <a:ext cx="12985082" cy="13118948"/>
          </a:xfrm>
          <a:custGeom>
            <a:avLst/>
            <a:gdLst/>
            <a:ahLst/>
            <a:cxnLst/>
            <a:rect r="r" b="b" t="t" l="l"/>
            <a:pathLst>
              <a:path h="13118948" w="12985082">
                <a:moveTo>
                  <a:pt x="0" y="0"/>
                </a:moveTo>
                <a:lnTo>
                  <a:pt x="12985082" y="0"/>
                </a:lnTo>
                <a:lnTo>
                  <a:pt x="12985082" y="13118948"/>
                </a:lnTo>
                <a:lnTo>
                  <a:pt x="0" y="1311894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4821" y="2230914"/>
            <a:ext cx="15987721" cy="5758496"/>
          </a:xfrm>
          <a:prstGeom prst="rect">
            <a:avLst/>
          </a:prstGeom>
        </p:spPr>
        <p:txBody>
          <a:bodyPr anchor="t" rtlCol="false" tIns="0" lIns="0" bIns="0" rIns="0">
            <a:spAutoFit/>
          </a:bodyPr>
          <a:lstStyle/>
          <a:p>
            <a:pPr algn="l" marL="783058" indent="-391529" lvl="1">
              <a:lnSpc>
                <a:spcPts val="5077"/>
              </a:lnSpc>
              <a:buFont typeface="Arial"/>
              <a:buChar char="•"/>
            </a:pPr>
            <a:r>
              <a:rPr lang="en-US" sz="3626">
                <a:solidFill>
                  <a:srgbClr val="FFFFFF"/>
                </a:solidFill>
                <a:latin typeface="Canva Sans"/>
                <a:ea typeface="Canva Sans"/>
                <a:cs typeface="Canva Sans"/>
                <a:sym typeface="Canva Sans"/>
              </a:rPr>
              <a:t>The path metric is the sum of all the branch metrics in the path.</a:t>
            </a:r>
          </a:p>
          <a:p>
            <a:pPr algn="l">
              <a:lnSpc>
                <a:spcPts val="5077"/>
              </a:lnSpc>
            </a:pPr>
          </a:p>
          <a:p>
            <a:pPr algn="l" marL="783058" indent="-391529" lvl="1">
              <a:lnSpc>
                <a:spcPts val="5077"/>
              </a:lnSpc>
              <a:buFont typeface="Arial"/>
              <a:buChar char="•"/>
            </a:pPr>
            <a:r>
              <a:rPr lang="en-US" sz="3626">
                <a:solidFill>
                  <a:srgbClr val="FFFFFF"/>
                </a:solidFill>
                <a:latin typeface="Canva Sans"/>
                <a:ea typeface="Canva Sans"/>
                <a:cs typeface="Canva Sans"/>
                <a:sym typeface="Canva Sans"/>
              </a:rPr>
              <a:t>The calculation of the path metric is the same for both hard decision decoding and soft decision decoding.</a:t>
            </a:r>
          </a:p>
          <a:p>
            <a:pPr algn="l">
              <a:lnSpc>
                <a:spcPts val="5077"/>
              </a:lnSpc>
            </a:pPr>
          </a:p>
          <a:p>
            <a:pPr algn="l" marL="783058" indent="-391529" lvl="1">
              <a:lnSpc>
                <a:spcPts val="5077"/>
              </a:lnSpc>
              <a:buFont typeface="Arial"/>
              <a:buChar char="•"/>
            </a:pPr>
            <a:r>
              <a:rPr lang="en-US" sz="3626">
                <a:solidFill>
                  <a:srgbClr val="FFFFFF"/>
                </a:solidFill>
                <a:latin typeface="Canva Sans"/>
                <a:ea typeface="Canva Sans"/>
                <a:cs typeface="Canva Sans"/>
                <a:sym typeface="Canva Sans"/>
              </a:rPr>
              <a:t>In both hard and soft decision decoding, we we will choose the path having minimum Hamming/Euclidean distances. i.e. Metric which is giving most appropriate path.</a:t>
            </a:r>
          </a:p>
          <a:p>
            <a:pPr algn="l">
              <a:lnSpc>
                <a:spcPts val="5077"/>
              </a:lnSpc>
            </a:pPr>
          </a:p>
        </p:txBody>
      </p:sp>
      <p:sp>
        <p:nvSpPr>
          <p:cNvPr name="Freeform 4" id="4"/>
          <p:cNvSpPr/>
          <p:nvPr/>
        </p:nvSpPr>
        <p:spPr>
          <a:xfrm flipH="false" flipV="false" rot="0">
            <a:off x="5308012" y="7989411"/>
            <a:ext cx="6673710" cy="1268889"/>
          </a:xfrm>
          <a:custGeom>
            <a:avLst/>
            <a:gdLst/>
            <a:ahLst/>
            <a:cxnLst/>
            <a:rect r="r" b="b" t="t" l="l"/>
            <a:pathLst>
              <a:path h="1268889" w="6673710">
                <a:moveTo>
                  <a:pt x="0" y="0"/>
                </a:moveTo>
                <a:lnTo>
                  <a:pt x="6673711" y="0"/>
                </a:lnTo>
                <a:lnTo>
                  <a:pt x="6673711" y="1268889"/>
                </a:lnTo>
                <a:lnTo>
                  <a:pt x="0" y="1268889"/>
                </a:lnTo>
                <a:lnTo>
                  <a:pt x="0" y="0"/>
                </a:lnTo>
                <a:close/>
              </a:path>
            </a:pathLst>
          </a:custGeom>
          <a:blipFill>
            <a:blip r:embed="rId4"/>
            <a:stretch>
              <a:fillRect l="0" t="-10630" r="0" b="0"/>
            </a:stretch>
          </a:blipFill>
        </p:spPr>
      </p:sp>
      <p:sp>
        <p:nvSpPr>
          <p:cNvPr name="TextBox 5" id="5"/>
          <p:cNvSpPr txBox="true"/>
          <p:nvPr/>
        </p:nvSpPr>
        <p:spPr>
          <a:xfrm rot="0">
            <a:off x="-2691883" y="623888"/>
            <a:ext cx="13883596" cy="809625"/>
          </a:xfrm>
          <a:prstGeom prst="rect">
            <a:avLst/>
          </a:prstGeom>
        </p:spPr>
        <p:txBody>
          <a:bodyPr anchor="t" rtlCol="false" tIns="0" lIns="0" bIns="0" rIns="0">
            <a:spAutoFit/>
          </a:bodyPr>
          <a:lstStyle/>
          <a:p>
            <a:pPr algn="ctr">
              <a:lnSpc>
                <a:spcPts val="6422"/>
              </a:lnSpc>
              <a:spcBef>
                <a:spcPct val="0"/>
              </a:spcBef>
            </a:pPr>
            <a:r>
              <a:rPr lang="en-US" sz="5352">
                <a:solidFill>
                  <a:srgbClr val="FFFFFF"/>
                </a:solidFill>
                <a:latin typeface="Michroma"/>
                <a:ea typeface="Michroma"/>
                <a:cs typeface="Michroma"/>
                <a:sym typeface="Michroma"/>
              </a:rPr>
              <a:t>PATH METRIC</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0515590">
            <a:off x="-907506" y="526722"/>
            <a:ext cx="19635939" cy="7131620"/>
          </a:xfrm>
          <a:custGeom>
            <a:avLst/>
            <a:gdLst/>
            <a:ahLst/>
            <a:cxnLst/>
            <a:rect r="r" b="b" t="t" l="l"/>
            <a:pathLst>
              <a:path h="7131620" w="19635939">
                <a:moveTo>
                  <a:pt x="19635939" y="0"/>
                </a:moveTo>
                <a:lnTo>
                  <a:pt x="0" y="0"/>
                </a:lnTo>
                <a:lnTo>
                  <a:pt x="0" y="7131620"/>
                </a:lnTo>
                <a:lnTo>
                  <a:pt x="19635939" y="7131620"/>
                </a:lnTo>
                <a:lnTo>
                  <a:pt x="196359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38225" y="780951"/>
            <a:ext cx="9892086" cy="1618195"/>
          </a:xfrm>
          <a:prstGeom prst="rect">
            <a:avLst/>
          </a:prstGeom>
        </p:spPr>
        <p:txBody>
          <a:bodyPr anchor="t" rtlCol="false" tIns="0" lIns="0" bIns="0" rIns="0">
            <a:spAutoFit/>
          </a:bodyPr>
          <a:lstStyle/>
          <a:p>
            <a:pPr algn="l">
              <a:lnSpc>
                <a:spcPts val="6422"/>
              </a:lnSpc>
            </a:pPr>
            <a:r>
              <a:rPr lang="en-US" sz="5352">
                <a:solidFill>
                  <a:srgbClr val="FFFFFF"/>
                </a:solidFill>
                <a:latin typeface="Michroma"/>
                <a:ea typeface="Michroma"/>
                <a:cs typeface="Michroma"/>
                <a:sym typeface="Michroma"/>
              </a:rPr>
              <a:t>DECODING:</a:t>
            </a:r>
          </a:p>
          <a:p>
            <a:pPr algn="l">
              <a:lnSpc>
                <a:spcPts val="6422"/>
              </a:lnSpc>
              <a:spcBef>
                <a:spcPct val="0"/>
              </a:spcBef>
            </a:pPr>
            <a:r>
              <a:rPr lang="en-US" sz="5352">
                <a:solidFill>
                  <a:srgbClr val="FFFFFF"/>
                </a:solidFill>
                <a:latin typeface="Michroma"/>
                <a:ea typeface="Michroma"/>
                <a:cs typeface="Michroma"/>
                <a:sym typeface="Michroma"/>
              </a:rPr>
              <a:t>VITERBI ALGORITHM</a:t>
            </a:r>
          </a:p>
        </p:txBody>
      </p:sp>
      <p:sp>
        <p:nvSpPr>
          <p:cNvPr name="TextBox 4" id="4"/>
          <p:cNvSpPr txBox="true"/>
          <p:nvPr/>
        </p:nvSpPr>
        <p:spPr>
          <a:xfrm rot="0">
            <a:off x="659546" y="2956082"/>
            <a:ext cx="15167045" cy="664718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FFFFFF"/>
                </a:solidFill>
                <a:latin typeface="Canva Sans"/>
                <a:ea typeface="Canva Sans"/>
                <a:cs typeface="Canva Sans"/>
                <a:sym typeface="Canva Sans"/>
              </a:rPr>
              <a:t>We calculate path metrics for each path, which merge at each node</a:t>
            </a:r>
          </a:p>
          <a:p>
            <a:pPr algn="l" marL="820421" indent="-410210" lvl="1">
              <a:lnSpc>
                <a:spcPts val="5320"/>
              </a:lnSpc>
              <a:buFont typeface="Arial"/>
              <a:buChar char="•"/>
            </a:pPr>
            <a:r>
              <a:rPr lang="en-US" sz="3800">
                <a:solidFill>
                  <a:srgbClr val="FFFFFF"/>
                </a:solidFill>
                <a:latin typeface="Canva Sans"/>
                <a:ea typeface="Canva Sans"/>
                <a:cs typeface="Canva Sans"/>
                <a:sym typeface="Canva Sans"/>
              </a:rPr>
              <a:t>There are 2   metrics computed for each node. (because, 2 paths merge at each node)</a:t>
            </a:r>
          </a:p>
          <a:p>
            <a:pPr algn="l" marL="820421" indent="-410210" lvl="1">
              <a:lnSpc>
                <a:spcPts val="5320"/>
              </a:lnSpc>
              <a:buFont typeface="Arial"/>
              <a:buChar char="•"/>
            </a:pPr>
            <a:r>
              <a:rPr lang="en-US" sz="3800">
                <a:solidFill>
                  <a:srgbClr val="FFFFFF"/>
                </a:solidFill>
                <a:latin typeface="Canva Sans"/>
                <a:ea typeface="Canva Sans"/>
                <a:cs typeface="Canva Sans"/>
                <a:sym typeface="Canva Sans"/>
              </a:rPr>
              <a:t>Of 2   paths that merge at each node, only one survives, and this is the, most probable path (minimum hamming/Euclidean distance). </a:t>
            </a:r>
          </a:p>
          <a:p>
            <a:pPr algn="l" marL="820421" indent="-410210" lvl="1">
              <a:lnSpc>
                <a:spcPts val="5320"/>
              </a:lnSpc>
              <a:buFont typeface="Arial"/>
              <a:buChar char="•"/>
            </a:pPr>
            <a:r>
              <a:rPr lang="en-US" sz="3800">
                <a:solidFill>
                  <a:srgbClr val="FFFFFF"/>
                </a:solidFill>
                <a:latin typeface="Canva Sans"/>
                <a:ea typeface="Canva Sans"/>
                <a:cs typeface="Canva Sans"/>
                <a:sym typeface="Canva Sans"/>
              </a:rPr>
              <a:t>All other paths are eliminated and the metric for that given node is branch metric of that branch + path metric till previous node.  </a:t>
            </a:r>
          </a:p>
        </p:txBody>
      </p:sp>
      <p:sp>
        <p:nvSpPr>
          <p:cNvPr name="TextBox 5" id="5"/>
          <p:cNvSpPr txBox="true"/>
          <p:nvPr/>
        </p:nvSpPr>
        <p:spPr>
          <a:xfrm rot="0">
            <a:off x="2332898" y="5449219"/>
            <a:ext cx="37867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k</a:t>
            </a:r>
          </a:p>
        </p:txBody>
      </p:sp>
      <p:sp>
        <p:nvSpPr>
          <p:cNvPr name="TextBox 6" id="6"/>
          <p:cNvSpPr txBox="true"/>
          <p:nvPr/>
        </p:nvSpPr>
        <p:spPr>
          <a:xfrm rot="0">
            <a:off x="3941861" y="4025857"/>
            <a:ext cx="37867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k</a:t>
            </a:r>
          </a:p>
        </p:txBody>
      </p:sp>
      <p:sp>
        <p:nvSpPr>
          <p:cNvPr name="TextBox 7" id="7"/>
          <p:cNvSpPr txBox="true"/>
          <p:nvPr/>
        </p:nvSpPr>
        <p:spPr>
          <a:xfrm rot="0">
            <a:off x="14719969" y="4025857"/>
            <a:ext cx="37867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k</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96296">
            <a:off x="5470132" y="179269"/>
            <a:ext cx="12985082" cy="13118948"/>
          </a:xfrm>
          <a:custGeom>
            <a:avLst/>
            <a:gdLst/>
            <a:ahLst/>
            <a:cxnLst/>
            <a:rect r="r" b="b" t="t" l="l"/>
            <a:pathLst>
              <a:path h="13118948" w="12985082">
                <a:moveTo>
                  <a:pt x="0" y="0"/>
                </a:moveTo>
                <a:lnTo>
                  <a:pt x="12985082" y="0"/>
                </a:lnTo>
                <a:lnTo>
                  <a:pt x="12985082" y="13118948"/>
                </a:lnTo>
                <a:lnTo>
                  <a:pt x="0" y="1311894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20040"/>
            <a:ext cx="12101506" cy="809097"/>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Calculating  Bit  Error Rate</a:t>
            </a:r>
          </a:p>
        </p:txBody>
      </p:sp>
      <p:sp>
        <p:nvSpPr>
          <p:cNvPr name="TextBox 4" id="4"/>
          <p:cNvSpPr txBox="true"/>
          <p:nvPr/>
        </p:nvSpPr>
        <p:spPr>
          <a:xfrm rot="0">
            <a:off x="610883" y="2700323"/>
            <a:ext cx="14939163" cy="6557977"/>
          </a:xfrm>
          <a:prstGeom prst="rect">
            <a:avLst/>
          </a:prstGeom>
        </p:spPr>
        <p:txBody>
          <a:bodyPr anchor="t" rtlCol="false" tIns="0" lIns="0" bIns="0" rIns="0">
            <a:spAutoFit/>
          </a:bodyPr>
          <a:lstStyle/>
          <a:p>
            <a:pPr algn="l" marL="808094" indent="-404047" lvl="1">
              <a:lnSpc>
                <a:spcPts val="5240"/>
              </a:lnSpc>
              <a:buFont typeface="Arial"/>
              <a:buChar char="•"/>
            </a:pPr>
            <a:r>
              <a:rPr lang="en-US" sz="3742">
                <a:solidFill>
                  <a:srgbClr val="FFFFFF"/>
                </a:solidFill>
                <a:latin typeface="Canva Sans"/>
                <a:ea typeface="Canva Sans"/>
                <a:cs typeface="Canva Sans"/>
                <a:sym typeface="Canva Sans"/>
              </a:rPr>
              <a:t>For calculating the bit error rate for a specific SNR value, we run the simulation a certain number of times, and compare the original keyword to the decoded keyword.</a:t>
            </a:r>
          </a:p>
          <a:p>
            <a:pPr algn="l">
              <a:lnSpc>
                <a:spcPts val="5240"/>
              </a:lnSpc>
            </a:pPr>
          </a:p>
          <a:p>
            <a:pPr algn="l" marL="808094" indent="-404047" lvl="1">
              <a:lnSpc>
                <a:spcPts val="5240"/>
              </a:lnSpc>
              <a:buFont typeface="Arial"/>
              <a:buChar char="•"/>
            </a:pPr>
            <a:r>
              <a:rPr lang="en-US" sz="3742">
                <a:solidFill>
                  <a:srgbClr val="FFFFFF"/>
                </a:solidFill>
                <a:latin typeface="Canva Sans"/>
                <a:ea typeface="Canva Sans"/>
                <a:cs typeface="Canva Sans"/>
                <a:sym typeface="Canva Sans"/>
              </a:rPr>
              <a:t>W</a:t>
            </a:r>
            <a:r>
              <a:rPr lang="en-US" sz="3742">
                <a:solidFill>
                  <a:srgbClr val="FFFFFF"/>
                </a:solidFill>
                <a:latin typeface="Canva Sans"/>
                <a:ea typeface="Canva Sans"/>
                <a:cs typeface="Canva Sans"/>
                <a:sym typeface="Canva Sans"/>
              </a:rPr>
              <a:t>e count the number of bits flipped in the decoded keyword for each simulation and add them up.</a:t>
            </a:r>
          </a:p>
          <a:p>
            <a:pPr algn="l">
              <a:lnSpc>
                <a:spcPts val="5240"/>
              </a:lnSpc>
            </a:pPr>
          </a:p>
          <a:p>
            <a:pPr algn="l" marL="808094" indent="-404047" lvl="1">
              <a:lnSpc>
                <a:spcPts val="5240"/>
              </a:lnSpc>
              <a:buFont typeface="Arial"/>
              <a:buChar char="•"/>
            </a:pPr>
            <a:r>
              <a:rPr lang="en-US" sz="3742">
                <a:solidFill>
                  <a:srgbClr val="FFFFFF"/>
                </a:solidFill>
                <a:latin typeface="Canva Sans"/>
                <a:ea typeface="Canva Sans"/>
                <a:cs typeface="Canva Sans"/>
                <a:sym typeface="Canva Sans"/>
              </a:rPr>
              <a:t>W</a:t>
            </a:r>
            <a:r>
              <a:rPr lang="en-US" sz="3742">
                <a:solidFill>
                  <a:srgbClr val="FFFFFF"/>
                </a:solidFill>
                <a:latin typeface="Canva Sans"/>
                <a:ea typeface="Canva Sans"/>
                <a:cs typeface="Canva Sans"/>
                <a:sym typeface="Canva Sans"/>
              </a:rPr>
              <a:t>e then divide this sum by the number of simulations as well as the length of the keyword to recieve the bit error rate.</a:t>
            </a:r>
          </a:p>
          <a:p>
            <a:pPr algn="l">
              <a:lnSpc>
                <a:spcPts val="524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0515590">
            <a:off x="-907506" y="526722"/>
            <a:ext cx="19635939" cy="7131620"/>
          </a:xfrm>
          <a:custGeom>
            <a:avLst/>
            <a:gdLst/>
            <a:ahLst/>
            <a:cxnLst/>
            <a:rect r="r" b="b" t="t" l="l"/>
            <a:pathLst>
              <a:path h="7131620" w="19635939">
                <a:moveTo>
                  <a:pt x="19635939" y="0"/>
                </a:moveTo>
                <a:lnTo>
                  <a:pt x="0" y="0"/>
                </a:lnTo>
                <a:lnTo>
                  <a:pt x="0" y="7131620"/>
                </a:lnTo>
                <a:lnTo>
                  <a:pt x="19635939" y="7131620"/>
                </a:lnTo>
                <a:lnTo>
                  <a:pt x="196359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93309" y="3138916"/>
            <a:ext cx="7888036" cy="6272113"/>
          </a:xfrm>
          <a:custGeom>
            <a:avLst/>
            <a:gdLst/>
            <a:ahLst/>
            <a:cxnLst/>
            <a:rect r="r" b="b" t="t" l="l"/>
            <a:pathLst>
              <a:path h="6272113" w="7888036">
                <a:moveTo>
                  <a:pt x="0" y="0"/>
                </a:moveTo>
                <a:lnTo>
                  <a:pt x="7888037" y="0"/>
                </a:lnTo>
                <a:lnTo>
                  <a:pt x="7888037" y="6272113"/>
                </a:lnTo>
                <a:lnTo>
                  <a:pt x="0" y="6272113"/>
                </a:lnTo>
                <a:lnTo>
                  <a:pt x="0" y="0"/>
                </a:lnTo>
                <a:close/>
              </a:path>
            </a:pathLst>
          </a:custGeom>
          <a:blipFill>
            <a:blip r:embed="rId4"/>
            <a:stretch>
              <a:fillRect l="0" t="0" r="0" b="0"/>
            </a:stretch>
          </a:blipFill>
        </p:spPr>
      </p:sp>
      <p:sp>
        <p:nvSpPr>
          <p:cNvPr name="TextBox 4" id="4"/>
          <p:cNvSpPr txBox="true"/>
          <p:nvPr/>
        </p:nvSpPr>
        <p:spPr>
          <a:xfrm rot="0">
            <a:off x="934822" y="1028700"/>
            <a:ext cx="7975641" cy="1618195"/>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PERFORMANCE ANALYSIS</a:t>
            </a:r>
          </a:p>
        </p:txBody>
      </p:sp>
      <p:sp>
        <p:nvSpPr>
          <p:cNvPr name="TextBox 5" id="5"/>
          <p:cNvSpPr txBox="true"/>
          <p:nvPr/>
        </p:nvSpPr>
        <p:spPr>
          <a:xfrm rot="0">
            <a:off x="934822" y="3686502"/>
            <a:ext cx="8226386" cy="5371047"/>
          </a:xfrm>
          <a:prstGeom prst="rect">
            <a:avLst/>
          </a:prstGeom>
        </p:spPr>
        <p:txBody>
          <a:bodyPr anchor="t" rtlCol="false" tIns="0" lIns="0" bIns="0" rIns="0">
            <a:spAutoFit/>
          </a:bodyPr>
          <a:lstStyle/>
          <a:p>
            <a:pPr algn="l">
              <a:lnSpc>
                <a:spcPts val="4783"/>
              </a:lnSpc>
            </a:pPr>
            <a:r>
              <a:rPr lang="en-US" sz="3416">
                <a:solidFill>
                  <a:srgbClr val="FFFFFF"/>
                </a:solidFill>
                <a:latin typeface="Canva Sans"/>
                <a:ea typeface="Canva Sans"/>
                <a:cs typeface="Canva Sans"/>
                <a:sym typeface="Canva Sans"/>
              </a:rPr>
              <a:t>Here is the graph for rate=1/2 and Kc=3 </a:t>
            </a:r>
          </a:p>
          <a:p>
            <a:pPr algn="l">
              <a:lnSpc>
                <a:spcPts val="4783"/>
              </a:lnSpc>
            </a:pPr>
            <a:r>
              <a:rPr lang="en-US" sz="3416">
                <a:solidFill>
                  <a:srgbClr val="FFFFFF"/>
                </a:solidFill>
                <a:latin typeface="Canva Sans"/>
                <a:ea typeface="Canva Sans"/>
                <a:cs typeface="Canva Sans"/>
                <a:sym typeface="Canva Sans"/>
              </a:rPr>
              <a:t>convolution code</a:t>
            </a:r>
          </a:p>
          <a:p>
            <a:pPr algn="l">
              <a:lnSpc>
                <a:spcPts val="4783"/>
              </a:lnSpc>
            </a:pPr>
          </a:p>
          <a:p>
            <a:pPr algn="l">
              <a:lnSpc>
                <a:spcPts val="4783"/>
              </a:lnSpc>
            </a:pPr>
            <a:r>
              <a:rPr lang="en-US" sz="3416">
                <a:solidFill>
                  <a:srgbClr val="FFFFFF"/>
                </a:solidFill>
                <a:latin typeface="Canva Sans"/>
                <a:ea typeface="Canva Sans"/>
                <a:cs typeface="Canva Sans"/>
                <a:sym typeface="Canva Sans"/>
              </a:rPr>
              <a:t>Conclusion:</a:t>
            </a:r>
          </a:p>
          <a:p>
            <a:pPr algn="l">
              <a:lnSpc>
                <a:spcPts val="4783"/>
              </a:lnSpc>
            </a:pPr>
            <a:r>
              <a:rPr lang="en-US" sz="3416">
                <a:solidFill>
                  <a:srgbClr val="FFFFFF"/>
                </a:solidFill>
                <a:latin typeface="Canva Sans"/>
                <a:ea typeface="Canva Sans"/>
                <a:cs typeface="Canva Sans"/>
                <a:sym typeface="Canva Sans"/>
              </a:rPr>
              <a:t>-&gt; We can observe that soft decision</a:t>
            </a:r>
          </a:p>
          <a:p>
            <a:pPr algn="l">
              <a:lnSpc>
                <a:spcPts val="4783"/>
              </a:lnSpc>
            </a:pPr>
            <a:r>
              <a:rPr lang="en-US" sz="3416">
                <a:solidFill>
                  <a:srgbClr val="FFFFFF"/>
                </a:solidFill>
                <a:latin typeface="Canva Sans"/>
                <a:ea typeface="Canva Sans"/>
                <a:cs typeface="Canva Sans"/>
                <a:sym typeface="Canva Sans"/>
              </a:rPr>
              <a:t>     decoding is performing better than</a:t>
            </a:r>
          </a:p>
          <a:p>
            <a:pPr algn="l">
              <a:lnSpc>
                <a:spcPts val="4783"/>
              </a:lnSpc>
            </a:pPr>
            <a:r>
              <a:rPr lang="en-US" sz="3416">
                <a:solidFill>
                  <a:srgbClr val="FFFFFF"/>
                </a:solidFill>
                <a:latin typeface="Canva Sans"/>
                <a:ea typeface="Canva Sans"/>
                <a:cs typeface="Canva Sans"/>
                <a:sym typeface="Canva Sans"/>
              </a:rPr>
              <a:t>     hard decision decoding at any </a:t>
            </a:r>
          </a:p>
          <a:p>
            <a:pPr algn="l">
              <a:lnSpc>
                <a:spcPts val="4783"/>
              </a:lnSpc>
            </a:pPr>
            <a:r>
              <a:rPr lang="en-US" sz="3416">
                <a:solidFill>
                  <a:srgbClr val="FFFFFF"/>
                </a:solidFill>
                <a:latin typeface="Canva Sans"/>
                <a:ea typeface="Canva Sans"/>
                <a:cs typeface="Canva Sans"/>
                <a:sym typeface="Canva Sans"/>
              </a:rPr>
              <a:t>     given SNR</a:t>
            </a:r>
          </a:p>
          <a:p>
            <a:pPr algn="l">
              <a:lnSpc>
                <a:spcPts val="4783"/>
              </a:lnSpc>
            </a:pPr>
            <a:r>
              <a:rPr lang="en-US" sz="3416">
                <a:solidFill>
                  <a:srgbClr val="FFFFFF"/>
                </a:solidFill>
                <a:latin typeface="Canva Sans"/>
                <a:ea typeface="Canva Sans"/>
                <a:cs typeface="Canva Sans"/>
                <a:sym typeface="Canva Sans"/>
              </a:rPr>
              <a:t>-&gt; As SNR increases, BER decreases.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0515590">
            <a:off x="-907506" y="526722"/>
            <a:ext cx="19635939" cy="7131620"/>
          </a:xfrm>
          <a:custGeom>
            <a:avLst/>
            <a:gdLst/>
            <a:ahLst/>
            <a:cxnLst/>
            <a:rect r="r" b="b" t="t" l="l"/>
            <a:pathLst>
              <a:path h="7131620" w="19635939">
                <a:moveTo>
                  <a:pt x="19635939" y="0"/>
                </a:moveTo>
                <a:lnTo>
                  <a:pt x="0" y="0"/>
                </a:lnTo>
                <a:lnTo>
                  <a:pt x="0" y="7131620"/>
                </a:lnTo>
                <a:lnTo>
                  <a:pt x="19635939" y="7131620"/>
                </a:lnTo>
                <a:lnTo>
                  <a:pt x="196359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80501" y="3487684"/>
            <a:ext cx="7743298" cy="5807473"/>
          </a:xfrm>
          <a:custGeom>
            <a:avLst/>
            <a:gdLst/>
            <a:ahLst/>
            <a:cxnLst/>
            <a:rect r="r" b="b" t="t" l="l"/>
            <a:pathLst>
              <a:path h="5807473" w="7743298">
                <a:moveTo>
                  <a:pt x="0" y="0"/>
                </a:moveTo>
                <a:lnTo>
                  <a:pt x="7743298" y="0"/>
                </a:lnTo>
                <a:lnTo>
                  <a:pt x="7743298" y="5807473"/>
                </a:lnTo>
                <a:lnTo>
                  <a:pt x="0" y="5807473"/>
                </a:lnTo>
                <a:lnTo>
                  <a:pt x="0" y="0"/>
                </a:lnTo>
                <a:close/>
              </a:path>
            </a:pathLst>
          </a:custGeom>
          <a:blipFill>
            <a:blip r:embed="rId4"/>
            <a:stretch>
              <a:fillRect l="0" t="0" r="0" b="0"/>
            </a:stretch>
          </a:blipFill>
        </p:spPr>
      </p:sp>
      <p:sp>
        <p:nvSpPr>
          <p:cNvPr name="TextBox 4" id="4"/>
          <p:cNvSpPr txBox="true"/>
          <p:nvPr/>
        </p:nvSpPr>
        <p:spPr>
          <a:xfrm rot="0">
            <a:off x="934822" y="1028700"/>
            <a:ext cx="7975641" cy="1618195"/>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PERFORMANCE ANALYSIS</a:t>
            </a:r>
          </a:p>
        </p:txBody>
      </p:sp>
      <p:sp>
        <p:nvSpPr>
          <p:cNvPr name="TextBox 5" id="5"/>
          <p:cNvSpPr txBox="true"/>
          <p:nvPr/>
        </p:nvSpPr>
        <p:spPr>
          <a:xfrm rot="0">
            <a:off x="934822" y="3686502"/>
            <a:ext cx="8250674" cy="5371047"/>
          </a:xfrm>
          <a:prstGeom prst="rect">
            <a:avLst/>
          </a:prstGeom>
        </p:spPr>
        <p:txBody>
          <a:bodyPr anchor="t" rtlCol="false" tIns="0" lIns="0" bIns="0" rIns="0">
            <a:spAutoFit/>
          </a:bodyPr>
          <a:lstStyle/>
          <a:p>
            <a:pPr algn="l">
              <a:lnSpc>
                <a:spcPts val="4783"/>
              </a:lnSpc>
            </a:pPr>
            <a:r>
              <a:rPr lang="en-US" sz="3416">
                <a:solidFill>
                  <a:srgbClr val="FFFFFF"/>
                </a:solidFill>
                <a:latin typeface="Canva Sans"/>
                <a:ea typeface="Canva Sans"/>
                <a:cs typeface="Canva Sans"/>
                <a:sym typeface="Canva Sans"/>
              </a:rPr>
              <a:t>Here is the graph for rate=1/3 and Kc=4 </a:t>
            </a:r>
          </a:p>
          <a:p>
            <a:pPr algn="l">
              <a:lnSpc>
                <a:spcPts val="4783"/>
              </a:lnSpc>
            </a:pPr>
            <a:r>
              <a:rPr lang="en-US" sz="3416">
                <a:solidFill>
                  <a:srgbClr val="FFFFFF"/>
                </a:solidFill>
                <a:latin typeface="Canva Sans"/>
                <a:ea typeface="Canva Sans"/>
                <a:cs typeface="Canva Sans"/>
                <a:sym typeface="Canva Sans"/>
              </a:rPr>
              <a:t>convolution code</a:t>
            </a:r>
          </a:p>
          <a:p>
            <a:pPr algn="l">
              <a:lnSpc>
                <a:spcPts val="4783"/>
              </a:lnSpc>
            </a:pPr>
          </a:p>
          <a:p>
            <a:pPr algn="l">
              <a:lnSpc>
                <a:spcPts val="4783"/>
              </a:lnSpc>
            </a:pPr>
            <a:r>
              <a:rPr lang="en-US" sz="3416">
                <a:solidFill>
                  <a:srgbClr val="FFFFFF"/>
                </a:solidFill>
                <a:latin typeface="Canva Sans"/>
                <a:ea typeface="Canva Sans"/>
                <a:cs typeface="Canva Sans"/>
                <a:sym typeface="Canva Sans"/>
              </a:rPr>
              <a:t>Conclusion:</a:t>
            </a:r>
          </a:p>
          <a:p>
            <a:pPr algn="l">
              <a:lnSpc>
                <a:spcPts val="4783"/>
              </a:lnSpc>
            </a:pPr>
            <a:r>
              <a:rPr lang="en-US" sz="3416">
                <a:solidFill>
                  <a:srgbClr val="FFFFFF"/>
                </a:solidFill>
                <a:latin typeface="Canva Sans"/>
                <a:ea typeface="Canva Sans"/>
                <a:cs typeface="Canva Sans"/>
                <a:sym typeface="Canva Sans"/>
              </a:rPr>
              <a:t>-&gt; We can observe that soft decision</a:t>
            </a:r>
          </a:p>
          <a:p>
            <a:pPr algn="l">
              <a:lnSpc>
                <a:spcPts val="4783"/>
              </a:lnSpc>
            </a:pPr>
            <a:r>
              <a:rPr lang="en-US" sz="3416">
                <a:solidFill>
                  <a:srgbClr val="FFFFFF"/>
                </a:solidFill>
                <a:latin typeface="Canva Sans"/>
                <a:ea typeface="Canva Sans"/>
                <a:cs typeface="Canva Sans"/>
                <a:sym typeface="Canva Sans"/>
              </a:rPr>
              <a:t>     decoding is performing better than</a:t>
            </a:r>
          </a:p>
          <a:p>
            <a:pPr algn="l">
              <a:lnSpc>
                <a:spcPts val="4783"/>
              </a:lnSpc>
            </a:pPr>
            <a:r>
              <a:rPr lang="en-US" sz="3416">
                <a:solidFill>
                  <a:srgbClr val="FFFFFF"/>
                </a:solidFill>
                <a:latin typeface="Canva Sans"/>
                <a:ea typeface="Canva Sans"/>
                <a:cs typeface="Canva Sans"/>
                <a:sym typeface="Canva Sans"/>
              </a:rPr>
              <a:t>     hard decision decoding at any </a:t>
            </a:r>
          </a:p>
          <a:p>
            <a:pPr algn="l">
              <a:lnSpc>
                <a:spcPts val="4783"/>
              </a:lnSpc>
            </a:pPr>
            <a:r>
              <a:rPr lang="en-US" sz="3416">
                <a:solidFill>
                  <a:srgbClr val="FFFFFF"/>
                </a:solidFill>
                <a:latin typeface="Canva Sans"/>
                <a:ea typeface="Canva Sans"/>
                <a:cs typeface="Canva Sans"/>
                <a:sym typeface="Canva Sans"/>
              </a:rPr>
              <a:t>     given SNR</a:t>
            </a:r>
          </a:p>
          <a:p>
            <a:pPr algn="l">
              <a:lnSpc>
                <a:spcPts val="4783"/>
              </a:lnSpc>
            </a:pPr>
            <a:r>
              <a:rPr lang="en-US" sz="3416">
                <a:solidFill>
                  <a:srgbClr val="FFFFFF"/>
                </a:solidFill>
                <a:latin typeface="Canva Sans"/>
                <a:ea typeface="Canva Sans"/>
                <a:cs typeface="Canva Sans"/>
                <a:sym typeface="Canva Sans"/>
              </a:rPr>
              <a:t>-&gt; As SNR increases, BER decreases.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0515590">
            <a:off x="-907506" y="526722"/>
            <a:ext cx="19635939" cy="7131620"/>
          </a:xfrm>
          <a:custGeom>
            <a:avLst/>
            <a:gdLst/>
            <a:ahLst/>
            <a:cxnLst/>
            <a:rect r="r" b="b" t="t" l="l"/>
            <a:pathLst>
              <a:path h="7131620" w="19635939">
                <a:moveTo>
                  <a:pt x="19635939" y="0"/>
                </a:moveTo>
                <a:lnTo>
                  <a:pt x="0" y="0"/>
                </a:lnTo>
                <a:lnTo>
                  <a:pt x="0" y="7131620"/>
                </a:lnTo>
                <a:lnTo>
                  <a:pt x="19635939" y="7131620"/>
                </a:lnTo>
                <a:lnTo>
                  <a:pt x="196359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02299" y="3378694"/>
            <a:ext cx="7711735" cy="5843206"/>
          </a:xfrm>
          <a:custGeom>
            <a:avLst/>
            <a:gdLst/>
            <a:ahLst/>
            <a:cxnLst/>
            <a:rect r="r" b="b" t="t" l="l"/>
            <a:pathLst>
              <a:path h="5843206" w="7711735">
                <a:moveTo>
                  <a:pt x="0" y="0"/>
                </a:moveTo>
                <a:lnTo>
                  <a:pt x="7711736" y="0"/>
                </a:lnTo>
                <a:lnTo>
                  <a:pt x="7711736" y="5843206"/>
                </a:lnTo>
                <a:lnTo>
                  <a:pt x="0" y="5843206"/>
                </a:lnTo>
                <a:lnTo>
                  <a:pt x="0" y="0"/>
                </a:lnTo>
                <a:close/>
              </a:path>
            </a:pathLst>
          </a:custGeom>
          <a:blipFill>
            <a:blip r:embed="rId4"/>
            <a:stretch>
              <a:fillRect l="0" t="0" r="0" b="0"/>
            </a:stretch>
          </a:blipFill>
        </p:spPr>
      </p:sp>
      <p:sp>
        <p:nvSpPr>
          <p:cNvPr name="TextBox 4" id="4"/>
          <p:cNvSpPr txBox="true"/>
          <p:nvPr/>
        </p:nvSpPr>
        <p:spPr>
          <a:xfrm rot="0">
            <a:off x="934822" y="1028700"/>
            <a:ext cx="7975641" cy="1618195"/>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PERFORMANCE ANALYSIS</a:t>
            </a:r>
          </a:p>
        </p:txBody>
      </p:sp>
      <p:sp>
        <p:nvSpPr>
          <p:cNvPr name="TextBox 5" id="5"/>
          <p:cNvSpPr txBox="true"/>
          <p:nvPr/>
        </p:nvSpPr>
        <p:spPr>
          <a:xfrm rot="0">
            <a:off x="934822" y="3686502"/>
            <a:ext cx="8267224" cy="5371047"/>
          </a:xfrm>
          <a:prstGeom prst="rect">
            <a:avLst/>
          </a:prstGeom>
        </p:spPr>
        <p:txBody>
          <a:bodyPr anchor="t" rtlCol="false" tIns="0" lIns="0" bIns="0" rIns="0">
            <a:spAutoFit/>
          </a:bodyPr>
          <a:lstStyle/>
          <a:p>
            <a:pPr algn="l">
              <a:lnSpc>
                <a:spcPts val="4783"/>
              </a:lnSpc>
            </a:pPr>
            <a:r>
              <a:rPr lang="en-US" sz="3416">
                <a:solidFill>
                  <a:srgbClr val="FFFFFF"/>
                </a:solidFill>
                <a:latin typeface="Canva Sans"/>
                <a:ea typeface="Canva Sans"/>
                <a:cs typeface="Canva Sans"/>
                <a:sym typeface="Canva Sans"/>
              </a:rPr>
              <a:t>Here is the graph for rate=1/3 and Kc=6 </a:t>
            </a:r>
          </a:p>
          <a:p>
            <a:pPr algn="l">
              <a:lnSpc>
                <a:spcPts val="4783"/>
              </a:lnSpc>
            </a:pPr>
            <a:r>
              <a:rPr lang="en-US" sz="3416">
                <a:solidFill>
                  <a:srgbClr val="FFFFFF"/>
                </a:solidFill>
                <a:latin typeface="Canva Sans"/>
                <a:ea typeface="Canva Sans"/>
                <a:cs typeface="Canva Sans"/>
                <a:sym typeface="Canva Sans"/>
              </a:rPr>
              <a:t>convolution code</a:t>
            </a:r>
          </a:p>
          <a:p>
            <a:pPr algn="l">
              <a:lnSpc>
                <a:spcPts val="4783"/>
              </a:lnSpc>
            </a:pPr>
          </a:p>
          <a:p>
            <a:pPr algn="l">
              <a:lnSpc>
                <a:spcPts val="4783"/>
              </a:lnSpc>
            </a:pPr>
            <a:r>
              <a:rPr lang="en-US" sz="3416">
                <a:solidFill>
                  <a:srgbClr val="FFFFFF"/>
                </a:solidFill>
                <a:latin typeface="Canva Sans"/>
                <a:ea typeface="Canva Sans"/>
                <a:cs typeface="Canva Sans"/>
                <a:sym typeface="Canva Sans"/>
              </a:rPr>
              <a:t>Conclusion:</a:t>
            </a:r>
          </a:p>
          <a:p>
            <a:pPr algn="l">
              <a:lnSpc>
                <a:spcPts val="4783"/>
              </a:lnSpc>
            </a:pPr>
            <a:r>
              <a:rPr lang="en-US" sz="3416">
                <a:solidFill>
                  <a:srgbClr val="FFFFFF"/>
                </a:solidFill>
                <a:latin typeface="Canva Sans"/>
                <a:ea typeface="Canva Sans"/>
                <a:cs typeface="Canva Sans"/>
                <a:sym typeface="Canva Sans"/>
              </a:rPr>
              <a:t>-&gt; We can observe that soft decision</a:t>
            </a:r>
          </a:p>
          <a:p>
            <a:pPr algn="l">
              <a:lnSpc>
                <a:spcPts val="4783"/>
              </a:lnSpc>
            </a:pPr>
            <a:r>
              <a:rPr lang="en-US" sz="3416">
                <a:solidFill>
                  <a:srgbClr val="FFFFFF"/>
                </a:solidFill>
                <a:latin typeface="Canva Sans"/>
                <a:ea typeface="Canva Sans"/>
                <a:cs typeface="Canva Sans"/>
                <a:sym typeface="Canva Sans"/>
              </a:rPr>
              <a:t>     decoding is performing better than</a:t>
            </a:r>
          </a:p>
          <a:p>
            <a:pPr algn="l">
              <a:lnSpc>
                <a:spcPts val="4783"/>
              </a:lnSpc>
            </a:pPr>
            <a:r>
              <a:rPr lang="en-US" sz="3416">
                <a:solidFill>
                  <a:srgbClr val="FFFFFF"/>
                </a:solidFill>
                <a:latin typeface="Canva Sans"/>
                <a:ea typeface="Canva Sans"/>
                <a:cs typeface="Canva Sans"/>
                <a:sym typeface="Canva Sans"/>
              </a:rPr>
              <a:t>     hard decision decoding at any </a:t>
            </a:r>
          </a:p>
          <a:p>
            <a:pPr algn="l">
              <a:lnSpc>
                <a:spcPts val="4783"/>
              </a:lnSpc>
            </a:pPr>
            <a:r>
              <a:rPr lang="en-US" sz="3416">
                <a:solidFill>
                  <a:srgbClr val="FFFFFF"/>
                </a:solidFill>
                <a:latin typeface="Canva Sans"/>
                <a:ea typeface="Canva Sans"/>
                <a:cs typeface="Canva Sans"/>
                <a:sym typeface="Canva Sans"/>
              </a:rPr>
              <a:t>     given SNR</a:t>
            </a:r>
          </a:p>
          <a:p>
            <a:pPr algn="l">
              <a:lnSpc>
                <a:spcPts val="4783"/>
              </a:lnSpc>
            </a:pPr>
            <a:r>
              <a:rPr lang="en-US" sz="3416">
                <a:solidFill>
                  <a:srgbClr val="FFFFFF"/>
                </a:solidFill>
                <a:latin typeface="Canva Sans"/>
                <a:ea typeface="Canva Sans"/>
                <a:cs typeface="Canva Sans"/>
                <a:sym typeface="Canva Sans"/>
              </a:rPr>
              <a:t>-&gt; As SNR increases, BER decreases.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0515590">
            <a:off x="-907506" y="526722"/>
            <a:ext cx="19635939" cy="7131620"/>
          </a:xfrm>
          <a:custGeom>
            <a:avLst/>
            <a:gdLst/>
            <a:ahLst/>
            <a:cxnLst/>
            <a:rect r="r" b="b" t="t" l="l"/>
            <a:pathLst>
              <a:path h="7131620" w="19635939">
                <a:moveTo>
                  <a:pt x="19635939" y="0"/>
                </a:moveTo>
                <a:lnTo>
                  <a:pt x="0" y="0"/>
                </a:lnTo>
                <a:lnTo>
                  <a:pt x="0" y="7131620"/>
                </a:lnTo>
                <a:lnTo>
                  <a:pt x="19635939" y="7131620"/>
                </a:lnTo>
                <a:lnTo>
                  <a:pt x="196359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5618" y="3033559"/>
            <a:ext cx="7743298" cy="5807473"/>
          </a:xfrm>
          <a:custGeom>
            <a:avLst/>
            <a:gdLst/>
            <a:ahLst/>
            <a:cxnLst/>
            <a:rect r="r" b="b" t="t" l="l"/>
            <a:pathLst>
              <a:path h="5807473" w="7743298">
                <a:moveTo>
                  <a:pt x="0" y="0"/>
                </a:moveTo>
                <a:lnTo>
                  <a:pt x="7743298" y="0"/>
                </a:lnTo>
                <a:lnTo>
                  <a:pt x="7743298" y="5807474"/>
                </a:lnTo>
                <a:lnTo>
                  <a:pt x="0" y="5807474"/>
                </a:lnTo>
                <a:lnTo>
                  <a:pt x="0" y="0"/>
                </a:lnTo>
                <a:close/>
              </a:path>
            </a:pathLst>
          </a:custGeom>
          <a:blipFill>
            <a:blip r:embed="rId4"/>
            <a:stretch>
              <a:fillRect l="0" t="0" r="0" b="0"/>
            </a:stretch>
          </a:blipFill>
        </p:spPr>
      </p:sp>
      <p:sp>
        <p:nvSpPr>
          <p:cNvPr name="TextBox 4" id="4"/>
          <p:cNvSpPr txBox="true"/>
          <p:nvPr/>
        </p:nvSpPr>
        <p:spPr>
          <a:xfrm rot="0">
            <a:off x="934822" y="1028700"/>
            <a:ext cx="7975641" cy="1618195"/>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PERFORMANCE ANALYSIS</a:t>
            </a:r>
          </a:p>
        </p:txBody>
      </p:sp>
      <p:sp>
        <p:nvSpPr>
          <p:cNvPr name="TextBox 5" id="5"/>
          <p:cNvSpPr txBox="true"/>
          <p:nvPr/>
        </p:nvSpPr>
        <p:spPr>
          <a:xfrm rot="0">
            <a:off x="934822" y="3287178"/>
            <a:ext cx="8561737" cy="5971122"/>
          </a:xfrm>
          <a:prstGeom prst="rect">
            <a:avLst/>
          </a:prstGeom>
        </p:spPr>
        <p:txBody>
          <a:bodyPr anchor="t" rtlCol="false" tIns="0" lIns="0" bIns="0" rIns="0">
            <a:spAutoFit/>
          </a:bodyPr>
          <a:lstStyle/>
          <a:p>
            <a:pPr algn="l">
              <a:lnSpc>
                <a:spcPts val="4783"/>
              </a:lnSpc>
            </a:pPr>
            <a:r>
              <a:rPr lang="en-US" sz="3416">
                <a:solidFill>
                  <a:srgbClr val="FFFFFF"/>
                </a:solidFill>
                <a:latin typeface="Canva Sans"/>
                <a:ea typeface="Canva Sans"/>
                <a:cs typeface="Canva Sans"/>
                <a:sym typeface="Canva Sans"/>
              </a:rPr>
              <a:t>The graph beside shows the comparison of BER for all of the three cases i.e. r=1/2, Kc=3 , r=1/3, Kc=4 and r=1/3 and Kc=6.</a:t>
            </a:r>
          </a:p>
          <a:p>
            <a:pPr algn="l">
              <a:lnSpc>
                <a:spcPts val="4783"/>
              </a:lnSpc>
            </a:pPr>
          </a:p>
          <a:p>
            <a:pPr algn="l">
              <a:lnSpc>
                <a:spcPts val="4783"/>
              </a:lnSpc>
            </a:pPr>
            <a:r>
              <a:rPr lang="en-US" sz="3416">
                <a:solidFill>
                  <a:srgbClr val="FFFFFF"/>
                </a:solidFill>
                <a:latin typeface="Canva Sans"/>
                <a:ea typeface="Canva Sans"/>
                <a:cs typeface="Canva Sans"/>
                <a:sym typeface="Canva Sans"/>
              </a:rPr>
              <a:t>We can observe that BER for lower rate(r=1/3) code is low compared to high rate(r=1/2) codes.</a:t>
            </a:r>
          </a:p>
          <a:p>
            <a:pPr algn="l">
              <a:lnSpc>
                <a:spcPts val="4783"/>
              </a:lnSpc>
            </a:pPr>
          </a:p>
          <a:p>
            <a:pPr algn="l">
              <a:lnSpc>
                <a:spcPts val="4783"/>
              </a:lnSpc>
            </a:pPr>
            <a:r>
              <a:rPr lang="en-US" sz="3416">
                <a:solidFill>
                  <a:srgbClr val="FFFFFF"/>
                </a:solidFill>
                <a:latin typeface="Canva Sans"/>
                <a:ea typeface="Canva Sans"/>
                <a:cs typeface="Canva Sans"/>
                <a:sym typeface="Canva Sans"/>
              </a:rPr>
              <a:t>If rate for the codes are same, then the BER is less for the code whose Kc is high</a:t>
            </a:r>
          </a:p>
        </p:txBody>
      </p:sp>
      <p:sp>
        <p:nvSpPr>
          <p:cNvPr name="TextBox 6" id="6"/>
          <p:cNvSpPr txBox="true"/>
          <p:nvPr/>
        </p:nvSpPr>
        <p:spPr>
          <a:xfrm rot="0">
            <a:off x="10583645" y="8934306"/>
            <a:ext cx="6987244"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Comparison of all the three cases in soft decision decoding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28475">
            <a:off x="-206232" y="126597"/>
            <a:ext cx="23128299" cy="8400017"/>
          </a:xfrm>
          <a:custGeom>
            <a:avLst/>
            <a:gdLst/>
            <a:ahLst/>
            <a:cxnLst/>
            <a:rect r="r" b="b" t="t" l="l"/>
            <a:pathLst>
              <a:path h="8400017" w="23128299">
                <a:moveTo>
                  <a:pt x="23128299" y="0"/>
                </a:moveTo>
                <a:lnTo>
                  <a:pt x="0" y="0"/>
                </a:lnTo>
                <a:lnTo>
                  <a:pt x="0" y="8400018"/>
                </a:lnTo>
                <a:lnTo>
                  <a:pt x="23128299" y="8400018"/>
                </a:lnTo>
                <a:lnTo>
                  <a:pt x="231282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08365" y="2746306"/>
            <a:ext cx="8671269" cy="5812415"/>
          </a:xfrm>
          <a:custGeom>
            <a:avLst/>
            <a:gdLst/>
            <a:ahLst/>
            <a:cxnLst/>
            <a:rect r="r" b="b" t="t" l="l"/>
            <a:pathLst>
              <a:path h="5812415" w="8671269">
                <a:moveTo>
                  <a:pt x="0" y="0"/>
                </a:moveTo>
                <a:lnTo>
                  <a:pt x="8671270" y="0"/>
                </a:lnTo>
                <a:lnTo>
                  <a:pt x="8671270" y="5812415"/>
                </a:lnTo>
                <a:lnTo>
                  <a:pt x="0" y="5812415"/>
                </a:lnTo>
                <a:lnTo>
                  <a:pt x="0" y="0"/>
                </a:lnTo>
                <a:close/>
              </a:path>
            </a:pathLst>
          </a:custGeom>
          <a:blipFill>
            <a:blip r:embed="rId4"/>
            <a:stretch>
              <a:fillRect l="0" t="0" r="0" b="-98789"/>
            </a:stretch>
          </a:blipFill>
        </p:spPr>
      </p:sp>
      <p:sp>
        <p:nvSpPr>
          <p:cNvPr name="Freeform 4" id="4"/>
          <p:cNvSpPr/>
          <p:nvPr/>
        </p:nvSpPr>
        <p:spPr>
          <a:xfrm flipH="false" flipV="false" rot="0">
            <a:off x="4808365" y="8217095"/>
            <a:ext cx="8671269" cy="738661"/>
          </a:xfrm>
          <a:custGeom>
            <a:avLst/>
            <a:gdLst/>
            <a:ahLst/>
            <a:cxnLst/>
            <a:rect r="r" b="b" t="t" l="l"/>
            <a:pathLst>
              <a:path h="738661" w="8671269">
                <a:moveTo>
                  <a:pt x="0" y="0"/>
                </a:moveTo>
                <a:lnTo>
                  <a:pt x="8671270" y="0"/>
                </a:lnTo>
                <a:lnTo>
                  <a:pt x="8671270" y="738661"/>
                </a:lnTo>
                <a:lnTo>
                  <a:pt x="0" y="738661"/>
                </a:lnTo>
                <a:lnTo>
                  <a:pt x="0" y="0"/>
                </a:lnTo>
                <a:close/>
              </a:path>
            </a:pathLst>
          </a:custGeom>
          <a:blipFill>
            <a:blip r:embed="rId5"/>
            <a:stretch>
              <a:fillRect l="0" t="-75450" r="-18612" b="-60607"/>
            </a:stretch>
          </a:blipFill>
        </p:spPr>
      </p:sp>
      <p:sp>
        <p:nvSpPr>
          <p:cNvPr name="Freeform 5" id="5"/>
          <p:cNvSpPr/>
          <p:nvPr/>
        </p:nvSpPr>
        <p:spPr>
          <a:xfrm flipH="false" flipV="false" rot="0">
            <a:off x="4808365" y="5076761"/>
            <a:ext cx="8671269" cy="765222"/>
          </a:xfrm>
          <a:custGeom>
            <a:avLst/>
            <a:gdLst/>
            <a:ahLst/>
            <a:cxnLst/>
            <a:rect r="r" b="b" t="t" l="l"/>
            <a:pathLst>
              <a:path h="765222" w="8671269">
                <a:moveTo>
                  <a:pt x="0" y="0"/>
                </a:moveTo>
                <a:lnTo>
                  <a:pt x="8671270" y="0"/>
                </a:lnTo>
                <a:lnTo>
                  <a:pt x="8671270" y="765222"/>
                </a:lnTo>
                <a:lnTo>
                  <a:pt x="0" y="765222"/>
                </a:lnTo>
                <a:lnTo>
                  <a:pt x="0" y="0"/>
                </a:lnTo>
                <a:close/>
              </a:path>
            </a:pathLst>
          </a:custGeom>
          <a:blipFill>
            <a:blip r:embed="rId6"/>
            <a:stretch>
              <a:fillRect l="0" t="-46396" r="0" b="-90153"/>
            </a:stretch>
          </a:blipFill>
        </p:spPr>
      </p:sp>
      <p:sp>
        <p:nvSpPr>
          <p:cNvPr name="Freeform 6" id="6"/>
          <p:cNvSpPr/>
          <p:nvPr/>
        </p:nvSpPr>
        <p:spPr>
          <a:xfrm flipH="false" flipV="false" rot="0">
            <a:off x="4808365" y="8955756"/>
            <a:ext cx="5846243" cy="709013"/>
          </a:xfrm>
          <a:custGeom>
            <a:avLst/>
            <a:gdLst/>
            <a:ahLst/>
            <a:cxnLst/>
            <a:rect r="r" b="b" t="t" l="l"/>
            <a:pathLst>
              <a:path h="709013" w="5846243">
                <a:moveTo>
                  <a:pt x="0" y="0"/>
                </a:moveTo>
                <a:lnTo>
                  <a:pt x="5846243" y="0"/>
                </a:lnTo>
                <a:lnTo>
                  <a:pt x="5846243" y="709013"/>
                </a:lnTo>
                <a:lnTo>
                  <a:pt x="0" y="709013"/>
                </a:lnTo>
                <a:lnTo>
                  <a:pt x="0" y="0"/>
                </a:lnTo>
                <a:close/>
              </a:path>
            </a:pathLst>
          </a:custGeom>
          <a:blipFill>
            <a:blip r:embed="rId7"/>
            <a:stretch>
              <a:fillRect l="0" t="-96618" r="0" b="-92867"/>
            </a:stretch>
          </a:blipFill>
        </p:spPr>
      </p:sp>
      <p:sp>
        <p:nvSpPr>
          <p:cNvPr name="Freeform 7" id="7"/>
          <p:cNvSpPr/>
          <p:nvPr/>
        </p:nvSpPr>
        <p:spPr>
          <a:xfrm flipH="false" flipV="false" rot="0">
            <a:off x="10654608" y="8955756"/>
            <a:ext cx="2825027" cy="709013"/>
          </a:xfrm>
          <a:custGeom>
            <a:avLst/>
            <a:gdLst/>
            <a:ahLst/>
            <a:cxnLst/>
            <a:rect r="r" b="b" t="t" l="l"/>
            <a:pathLst>
              <a:path h="709013" w="2825027">
                <a:moveTo>
                  <a:pt x="0" y="0"/>
                </a:moveTo>
                <a:lnTo>
                  <a:pt x="2825027" y="0"/>
                </a:lnTo>
                <a:lnTo>
                  <a:pt x="2825027" y="709013"/>
                </a:lnTo>
                <a:lnTo>
                  <a:pt x="0" y="709013"/>
                </a:lnTo>
                <a:lnTo>
                  <a:pt x="0" y="0"/>
                </a:lnTo>
                <a:close/>
              </a:path>
            </a:pathLst>
          </a:custGeom>
          <a:blipFill>
            <a:blip r:embed="rId8"/>
            <a:stretch>
              <a:fillRect l="0" t="-68193" r="0" b="-71703"/>
            </a:stretch>
          </a:blipFill>
        </p:spPr>
      </p:sp>
      <p:sp>
        <p:nvSpPr>
          <p:cNvPr name="TextBox 8" id="8"/>
          <p:cNvSpPr txBox="true"/>
          <p:nvPr/>
        </p:nvSpPr>
        <p:spPr>
          <a:xfrm rot="0">
            <a:off x="5791172" y="1038225"/>
            <a:ext cx="6705657" cy="1085850"/>
          </a:xfrm>
          <a:prstGeom prst="rect">
            <a:avLst/>
          </a:prstGeom>
        </p:spPr>
        <p:txBody>
          <a:bodyPr anchor="t" rtlCol="false" tIns="0" lIns="0" bIns="0" rIns="0">
            <a:spAutoFit/>
          </a:bodyPr>
          <a:lstStyle/>
          <a:p>
            <a:pPr algn="just">
              <a:lnSpc>
                <a:spcPts val="8640"/>
              </a:lnSpc>
              <a:spcBef>
                <a:spcPct val="0"/>
              </a:spcBef>
            </a:pPr>
            <a:r>
              <a:rPr lang="en-US" sz="7200">
                <a:solidFill>
                  <a:srgbClr val="FFFFFF"/>
                </a:solidFill>
                <a:latin typeface="Michroma"/>
                <a:ea typeface="Michroma"/>
                <a:cs typeface="Michroma"/>
                <a:sym typeface="Michroma"/>
              </a:rPr>
              <a:t>Signatures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0515590">
            <a:off x="-907506" y="526722"/>
            <a:ext cx="19635939" cy="7131620"/>
          </a:xfrm>
          <a:custGeom>
            <a:avLst/>
            <a:gdLst/>
            <a:ahLst/>
            <a:cxnLst/>
            <a:rect r="r" b="b" t="t" l="l"/>
            <a:pathLst>
              <a:path h="7131620" w="19635939">
                <a:moveTo>
                  <a:pt x="19635939" y="0"/>
                </a:moveTo>
                <a:lnTo>
                  <a:pt x="0" y="0"/>
                </a:lnTo>
                <a:lnTo>
                  <a:pt x="0" y="7131620"/>
                </a:lnTo>
                <a:lnTo>
                  <a:pt x="19635939" y="7131620"/>
                </a:lnTo>
                <a:lnTo>
                  <a:pt x="196359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34822" y="1028700"/>
            <a:ext cx="7975641" cy="1618195"/>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PERFORMANCE ANALYSIS</a:t>
            </a:r>
          </a:p>
        </p:txBody>
      </p:sp>
      <p:sp>
        <p:nvSpPr>
          <p:cNvPr name="Freeform 4" id="4"/>
          <p:cNvSpPr/>
          <p:nvPr/>
        </p:nvSpPr>
        <p:spPr>
          <a:xfrm flipH="false" flipV="false" rot="0">
            <a:off x="720559" y="3280286"/>
            <a:ext cx="5315870" cy="3986902"/>
          </a:xfrm>
          <a:custGeom>
            <a:avLst/>
            <a:gdLst/>
            <a:ahLst/>
            <a:cxnLst/>
            <a:rect r="r" b="b" t="t" l="l"/>
            <a:pathLst>
              <a:path h="3986902" w="5315870">
                <a:moveTo>
                  <a:pt x="0" y="0"/>
                </a:moveTo>
                <a:lnTo>
                  <a:pt x="5315870" y="0"/>
                </a:lnTo>
                <a:lnTo>
                  <a:pt x="5315870" y="3986902"/>
                </a:lnTo>
                <a:lnTo>
                  <a:pt x="0" y="3986902"/>
                </a:lnTo>
                <a:lnTo>
                  <a:pt x="0" y="0"/>
                </a:lnTo>
                <a:close/>
              </a:path>
            </a:pathLst>
          </a:custGeom>
          <a:blipFill>
            <a:blip r:embed="rId4"/>
            <a:stretch>
              <a:fillRect l="0" t="0" r="0" b="0"/>
            </a:stretch>
          </a:blipFill>
        </p:spPr>
      </p:sp>
      <p:sp>
        <p:nvSpPr>
          <p:cNvPr name="Freeform 5" id="5"/>
          <p:cNvSpPr/>
          <p:nvPr/>
        </p:nvSpPr>
        <p:spPr>
          <a:xfrm flipH="false" flipV="false" rot="0">
            <a:off x="6731754" y="3280286"/>
            <a:ext cx="5319357" cy="3989518"/>
          </a:xfrm>
          <a:custGeom>
            <a:avLst/>
            <a:gdLst/>
            <a:ahLst/>
            <a:cxnLst/>
            <a:rect r="r" b="b" t="t" l="l"/>
            <a:pathLst>
              <a:path h="3989518" w="5319357">
                <a:moveTo>
                  <a:pt x="0" y="0"/>
                </a:moveTo>
                <a:lnTo>
                  <a:pt x="5319357" y="0"/>
                </a:lnTo>
                <a:lnTo>
                  <a:pt x="5319357" y="3989518"/>
                </a:lnTo>
                <a:lnTo>
                  <a:pt x="0" y="3989518"/>
                </a:lnTo>
                <a:lnTo>
                  <a:pt x="0" y="0"/>
                </a:lnTo>
                <a:close/>
              </a:path>
            </a:pathLst>
          </a:custGeom>
          <a:blipFill>
            <a:blip r:embed="rId4"/>
            <a:stretch>
              <a:fillRect l="0" t="0" r="0" b="0"/>
            </a:stretch>
          </a:blipFill>
        </p:spPr>
      </p:sp>
      <p:sp>
        <p:nvSpPr>
          <p:cNvPr name="Freeform 6" id="6"/>
          <p:cNvSpPr/>
          <p:nvPr/>
        </p:nvSpPr>
        <p:spPr>
          <a:xfrm flipH="false" flipV="false" rot="0">
            <a:off x="12746436" y="3280286"/>
            <a:ext cx="5265279" cy="3989518"/>
          </a:xfrm>
          <a:custGeom>
            <a:avLst/>
            <a:gdLst/>
            <a:ahLst/>
            <a:cxnLst/>
            <a:rect r="r" b="b" t="t" l="l"/>
            <a:pathLst>
              <a:path h="3989518" w="5265279">
                <a:moveTo>
                  <a:pt x="0" y="0"/>
                </a:moveTo>
                <a:lnTo>
                  <a:pt x="5265279" y="0"/>
                </a:lnTo>
                <a:lnTo>
                  <a:pt x="5265279" y="3989518"/>
                </a:lnTo>
                <a:lnTo>
                  <a:pt x="0" y="3989518"/>
                </a:lnTo>
                <a:lnTo>
                  <a:pt x="0" y="0"/>
                </a:lnTo>
                <a:close/>
              </a:path>
            </a:pathLst>
          </a:custGeom>
          <a:blipFill>
            <a:blip r:embed="rId5"/>
            <a:stretch>
              <a:fillRect l="0" t="0" r="0" b="0"/>
            </a:stretch>
          </a:blipFill>
        </p:spPr>
      </p:sp>
      <p:sp>
        <p:nvSpPr>
          <p:cNvPr name="TextBox 7" id="7"/>
          <p:cNvSpPr txBox="true"/>
          <p:nvPr/>
        </p:nvSpPr>
        <p:spPr>
          <a:xfrm rot="0">
            <a:off x="1907327" y="8077835"/>
            <a:ext cx="14473345"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Here, we can observe that, in all the three cases, both Euclidian and Non-Euclidean Metrics give exact same BER. i.e.Both are overlapping.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0515590">
            <a:off x="-907506" y="526722"/>
            <a:ext cx="19635939" cy="7131620"/>
          </a:xfrm>
          <a:custGeom>
            <a:avLst/>
            <a:gdLst/>
            <a:ahLst/>
            <a:cxnLst/>
            <a:rect r="r" b="b" t="t" l="l"/>
            <a:pathLst>
              <a:path h="7131620" w="19635939">
                <a:moveTo>
                  <a:pt x="19635939" y="0"/>
                </a:moveTo>
                <a:lnTo>
                  <a:pt x="0" y="0"/>
                </a:lnTo>
                <a:lnTo>
                  <a:pt x="0" y="7131620"/>
                </a:lnTo>
                <a:lnTo>
                  <a:pt x="19635939" y="7131620"/>
                </a:lnTo>
                <a:lnTo>
                  <a:pt x="196359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667" y="3381599"/>
            <a:ext cx="6885456" cy="5075875"/>
          </a:xfrm>
          <a:custGeom>
            <a:avLst/>
            <a:gdLst/>
            <a:ahLst/>
            <a:cxnLst/>
            <a:rect r="r" b="b" t="t" l="l"/>
            <a:pathLst>
              <a:path h="5075875" w="6885456">
                <a:moveTo>
                  <a:pt x="0" y="0"/>
                </a:moveTo>
                <a:lnTo>
                  <a:pt x="6885456" y="0"/>
                </a:lnTo>
                <a:lnTo>
                  <a:pt x="6885456" y="5075875"/>
                </a:lnTo>
                <a:lnTo>
                  <a:pt x="0" y="5075875"/>
                </a:lnTo>
                <a:lnTo>
                  <a:pt x="0" y="0"/>
                </a:lnTo>
                <a:close/>
              </a:path>
            </a:pathLst>
          </a:custGeom>
          <a:blipFill>
            <a:blip r:embed="rId4"/>
            <a:stretch>
              <a:fillRect l="0" t="0" r="0" b="0"/>
            </a:stretch>
          </a:blipFill>
        </p:spPr>
      </p:sp>
      <p:sp>
        <p:nvSpPr>
          <p:cNvPr name="TextBox 4" id="4"/>
          <p:cNvSpPr txBox="true"/>
          <p:nvPr/>
        </p:nvSpPr>
        <p:spPr>
          <a:xfrm rot="0">
            <a:off x="1028700" y="1028700"/>
            <a:ext cx="13075033" cy="1618195"/>
          </a:xfrm>
          <a:prstGeom prst="rect">
            <a:avLst/>
          </a:prstGeom>
        </p:spPr>
        <p:txBody>
          <a:bodyPr anchor="t" rtlCol="false" tIns="0" lIns="0" bIns="0" rIns="0">
            <a:spAutoFit/>
          </a:bodyPr>
          <a:lstStyle/>
          <a:p>
            <a:pPr algn="l">
              <a:lnSpc>
                <a:spcPts val="6422"/>
              </a:lnSpc>
            </a:pPr>
            <a:r>
              <a:rPr lang="en-US" sz="5352">
                <a:solidFill>
                  <a:srgbClr val="FFFFFF"/>
                </a:solidFill>
                <a:latin typeface="Michroma"/>
                <a:ea typeface="Michroma"/>
                <a:cs typeface="Michroma"/>
                <a:sym typeface="Michroma"/>
              </a:rPr>
              <a:t>PERFORMANCE </a:t>
            </a:r>
          </a:p>
          <a:p>
            <a:pPr algn="l">
              <a:lnSpc>
                <a:spcPts val="6422"/>
              </a:lnSpc>
              <a:spcBef>
                <a:spcPct val="0"/>
              </a:spcBef>
            </a:pPr>
            <a:r>
              <a:rPr lang="en-US" sz="5352">
                <a:solidFill>
                  <a:srgbClr val="FFFFFF"/>
                </a:solidFill>
                <a:latin typeface="Michroma"/>
                <a:ea typeface="Michroma"/>
                <a:cs typeface="Michroma"/>
                <a:sym typeface="Michroma"/>
              </a:rPr>
              <a:t>ANALYSIS</a:t>
            </a:r>
          </a:p>
        </p:txBody>
      </p:sp>
      <p:sp>
        <p:nvSpPr>
          <p:cNvPr name="TextBox 5" id="5"/>
          <p:cNvSpPr txBox="true"/>
          <p:nvPr/>
        </p:nvSpPr>
        <p:spPr>
          <a:xfrm rot="0">
            <a:off x="7156168" y="3695177"/>
            <a:ext cx="11131832" cy="3600288"/>
          </a:xfrm>
          <a:prstGeom prst="rect">
            <a:avLst/>
          </a:prstGeom>
        </p:spPr>
        <p:txBody>
          <a:bodyPr anchor="t" rtlCol="false" tIns="0" lIns="0" bIns="0" rIns="0">
            <a:spAutoFit/>
          </a:bodyPr>
          <a:lstStyle/>
          <a:p>
            <a:pPr algn="ctr">
              <a:lnSpc>
                <a:spcPts val="4762"/>
              </a:lnSpc>
            </a:pPr>
            <a:r>
              <a:rPr lang="en-US" sz="3968">
                <a:solidFill>
                  <a:srgbClr val="FFFFFF"/>
                </a:solidFill>
                <a:latin typeface="Canva Sans"/>
                <a:ea typeface="Canva Sans"/>
                <a:cs typeface="Canva Sans"/>
                <a:sym typeface="Canva Sans"/>
              </a:rPr>
              <a:t>On comparing the graphs of the analysis </a:t>
            </a:r>
          </a:p>
          <a:p>
            <a:pPr algn="ctr">
              <a:lnSpc>
                <a:spcPts val="4762"/>
              </a:lnSpc>
              <a:spcBef>
                <a:spcPct val="0"/>
              </a:spcBef>
            </a:pPr>
            <a:r>
              <a:rPr lang="en-US" sz="3968">
                <a:solidFill>
                  <a:srgbClr val="FFFFFF"/>
                </a:solidFill>
                <a:latin typeface="Canva Sans"/>
                <a:ea typeface="Canva Sans"/>
                <a:cs typeface="Canva Sans"/>
                <a:sym typeface="Canva Sans"/>
              </a:rPr>
              <a:t>plot and the real graph, we can see that on average, the plot of soft and analytics runs similarly for nearly all SNR values, but the plot of hard and analytics has some significant deviations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10515590">
            <a:off x="-907506" y="526722"/>
            <a:ext cx="19635939" cy="7131620"/>
          </a:xfrm>
          <a:custGeom>
            <a:avLst/>
            <a:gdLst/>
            <a:ahLst/>
            <a:cxnLst/>
            <a:rect r="r" b="b" t="t" l="l"/>
            <a:pathLst>
              <a:path h="7131620" w="19635939">
                <a:moveTo>
                  <a:pt x="19635939" y="0"/>
                </a:moveTo>
                <a:lnTo>
                  <a:pt x="0" y="0"/>
                </a:lnTo>
                <a:lnTo>
                  <a:pt x="0" y="7131620"/>
                </a:lnTo>
                <a:lnTo>
                  <a:pt x="19635939" y="7131620"/>
                </a:lnTo>
                <a:lnTo>
                  <a:pt x="196359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441985"/>
            <a:ext cx="7733180" cy="5816315"/>
          </a:xfrm>
          <a:custGeom>
            <a:avLst/>
            <a:gdLst/>
            <a:ahLst/>
            <a:cxnLst/>
            <a:rect r="r" b="b" t="t" l="l"/>
            <a:pathLst>
              <a:path h="5816315" w="7733180">
                <a:moveTo>
                  <a:pt x="0" y="0"/>
                </a:moveTo>
                <a:lnTo>
                  <a:pt x="7733180" y="0"/>
                </a:lnTo>
                <a:lnTo>
                  <a:pt x="7733180" y="5816315"/>
                </a:lnTo>
                <a:lnTo>
                  <a:pt x="0" y="5816315"/>
                </a:lnTo>
                <a:lnTo>
                  <a:pt x="0" y="0"/>
                </a:lnTo>
                <a:close/>
              </a:path>
            </a:pathLst>
          </a:custGeom>
          <a:blipFill>
            <a:blip r:embed="rId4"/>
            <a:stretch>
              <a:fillRect l="0" t="0" r="0" b="0"/>
            </a:stretch>
          </a:blipFill>
        </p:spPr>
      </p:sp>
      <p:sp>
        <p:nvSpPr>
          <p:cNvPr name="Freeform 4" id="4"/>
          <p:cNvSpPr/>
          <p:nvPr/>
        </p:nvSpPr>
        <p:spPr>
          <a:xfrm flipH="false" flipV="false" rot="0">
            <a:off x="9144000" y="3441985"/>
            <a:ext cx="8199211" cy="5816315"/>
          </a:xfrm>
          <a:custGeom>
            <a:avLst/>
            <a:gdLst/>
            <a:ahLst/>
            <a:cxnLst/>
            <a:rect r="r" b="b" t="t" l="l"/>
            <a:pathLst>
              <a:path h="5816315" w="8199211">
                <a:moveTo>
                  <a:pt x="0" y="0"/>
                </a:moveTo>
                <a:lnTo>
                  <a:pt x="8199211" y="0"/>
                </a:lnTo>
                <a:lnTo>
                  <a:pt x="8199211" y="5816315"/>
                </a:lnTo>
                <a:lnTo>
                  <a:pt x="0" y="5816315"/>
                </a:lnTo>
                <a:lnTo>
                  <a:pt x="0" y="0"/>
                </a:lnTo>
                <a:close/>
              </a:path>
            </a:pathLst>
          </a:custGeom>
          <a:blipFill>
            <a:blip r:embed="rId5"/>
            <a:stretch>
              <a:fillRect l="0" t="0" r="0" b="0"/>
            </a:stretch>
          </a:blipFill>
        </p:spPr>
      </p:sp>
      <p:sp>
        <p:nvSpPr>
          <p:cNvPr name="TextBox 5" id="5"/>
          <p:cNvSpPr txBox="true"/>
          <p:nvPr/>
        </p:nvSpPr>
        <p:spPr>
          <a:xfrm rot="0">
            <a:off x="1028700" y="1028700"/>
            <a:ext cx="13075033" cy="1618195"/>
          </a:xfrm>
          <a:prstGeom prst="rect">
            <a:avLst/>
          </a:prstGeom>
        </p:spPr>
        <p:txBody>
          <a:bodyPr anchor="t" rtlCol="false" tIns="0" lIns="0" bIns="0" rIns="0">
            <a:spAutoFit/>
          </a:bodyPr>
          <a:lstStyle/>
          <a:p>
            <a:pPr algn="l">
              <a:lnSpc>
                <a:spcPts val="6422"/>
              </a:lnSpc>
            </a:pPr>
            <a:r>
              <a:rPr lang="en-US" sz="5352">
                <a:solidFill>
                  <a:srgbClr val="FFFFFF"/>
                </a:solidFill>
                <a:latin typeface="Michroma"/>
                <a:ea typeface="Michroma"/>
                <a:cs typeface="Michroma"/>
                <a:sym typeface="Michroma"/>
              </a:rPr>
              <a:t>PERFORMANCE </a:t>
            </a:r>
          </a:p>
          <a:p>
            <a:pPr algn="l">
              <a:lnSpc>
                <a:spcPts val="6422"/>
              </a:lnSpc>
              <a:spcBef>
                <a:spcPct val="0"/>
              </a:spcBef>
            </a:pPr>
            <a:r>
              <a:rPr lang="en-US" sz="5352">
                <a:solidFill>
                  <a:srgbClr val="FFFFFF"/>
                </a:solidFill>
                <a:latin typeface="Michroma"/>
                <a:ea typeface="Michroma"/>
                <a:cs typeface="Michroma"/>
                <a:sym typeface="Michroma"/>
              </a:rPr>
              <a:t>ANALYSIS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96296">
            <a:off x="5470132" y="179269"/>
            <a:ext cx="12985082" cy="13118948"/>
          </a:xfrm>
          <a:custGeom>
            <a:avLst/>
            <a:gdLst/>
            <a:ahLst/>
            <a:cxnLst/>
            <a:rect r="r" b="b" t="t" l="l"/>
            <a:pathLst>
              <a:path h="13118948" w="12985082">
                <a:moveTo>
                  <a:pt x="0" y="0"/>
                </a:moveTo>
                <a:lnTo>
                  <a:pt x="12985082" y="0"/>
                </a:lnTo>
                <a:lnTo>
                  <a:pt x="12985082" y="13118948"/>
                </a:lnTo>
                <a:lnTo>
                  <a:pt x="0" y="1311894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66435"/>
            <a:ext cx="12101506" cy="1618108"/>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Web App for Visualisation of State Diagram</a:t>
            </a:r>
          </a:p>
        </p:txBody>
      </p:sp>
      <p:sp>
        <p:nvSpPr>
          <p:cNvPr name="TextBox 4" id="4"/>
          <p:cNvSpPr txBox="true"/>
          <p:nvPr/>
        </p:nvSpPr>
        <p:spPr>
          <a:xfrm rot="0">
            <a:off x="454921" y="3559306"/>
            <a:ext cx="17435724" cy="4800383"/>
          </a:xfrm>
          <a:prstGeom prst="rect">
            <a:avLst/>
          </a:prstGeom>
        </p:spPr>
        <p:txBody>
          <a:bodyPr anchor="t" rtlCol="false" tIns="0" lIns="0" bIns="0" rIns="0">
            <a:spAutoFit/>
          </a:bodyPr>
          <a:lstStyle/>
          <a:p>
            <a:pPr algn="l" marL="853309" indent="-426655" lvl="1">
              <a:lnSpc>
                <a:spcPts val="4742"/>
              </a:lnSpc>
              <a:buFont typeface="Arial"/>
              <a:buChar char="•"/>
            </a:pPr>
            <a:r>
              <a:rPr lang="en-US" sz="3952">
                <a:solidFill>
                  <a:srgbClr val="FFFFFF"/>
                </a:solidFill>
                <a:latin typeface="Clear Sans"/>
                <a:ea typeface="Clear Sans"/>
                <a:cs typeface="Clear Sans"/>
                <a:sym typeface="Clear Sans"/>
              </a:rPr>
              <a:t>We have created a web application for visual plotting of the state diagram for any given convolution coding scheme.</a:t>
            </a:r>
          </a:p>
          <a:p>
            <a:pPr algn="l">
              <a:lnSpc>
                <a:spcPts val="4742"/>
              </a:lnSpc>
            </a:pPr>
            <a:r>
              <a:rPr lang="en-US" sz="3952">
                <a:solidFill>
                  <a:srgbClr val="FFFFFF"/>
                </a:solidFill>
                <a:latin typeface="Clear Sans"/>
                <a:ea typeface="Clear Sans"/>
                <a:cs typeface="Clear Sans"/>
                <a:sym typeface="Clear Sans"/>
              </a:rPr>
              <a:t> </a:t>
            </a:r>
          </a:p>
          <a:p>
            <a:pPr algn="l" marL="853309" indent="-426655" lvl="1">
              <a:lnSpc>
                <a:spcPts val="4742"/>
              </a:lnSpc>
              <a:buFont typeface="Arial"/>
              <a:buChar char="•"/>
            </a:pPr>
            <a:r>
              <a:rPr lang="en-US" sz="3952">
                <a:solidFill>
                  <a:srgbClr val="FFFFFF"/>
                </a:solidFill>
                <a:latin typeface="Clear Sans"/>
                <a:ea typeface="Clear Sans"/>
                <a:cs typeface="Clear Sans"/>
                <a:sym typeface="Clear Sans"/>
              </a:rPr>
              <a:t>In Backend, we used Javascript for implementing the logic of output bits as well as target node allocation. For frontend, we have used NextJS framework and d3.js library to help with visual plotting of the diagram.</a:t>
            </a:r>
          </a:p>
          <a:p>
            <a:pPr algn="l">
              <a:lnSpc>
                <a:spcPts val="4742"/>
              </a:lnSpc>
            </a:pPr>
          </a:p>
          <a:p>
            <a:pPr algn="l" marL="853309" indent="-426655" lvl="1">
              <a:lnSpc>
                <a:spcPts val="4742"/>
              </a:lnSpc>
              <a:buFont typeface="Arial"/>
              <a:buChar char="•"/>
            </a:pPr>
            <a:r>
              <a:rPr lang="en-US" sz="3952">
                <a:solidFill>
                  <a:srgbClr val="FFFFFF"/>
                </a:solidFill>
                <a:latin typeface="Clear Sans"/>
                <a:ea typeface="Clear Sans"/>
                <a:cs typeface="Clear Sans"/>
                <a:sym typeface="Clear Sans"/>
              </a:rPr>
              <a:t>Link: </a:t>
            </a:r>
            <a:r>
              <a:rPr lang="en-US" sz="3952" u="sng">
                <a:solidFill>
                  <a:srgbClr val="FFFFFF"/>
                </a:solidFill>
                <a:latin typeface="Clear Sans"/>
                <a:ea typeface="Clear Sans"/>
                <a:cs typeface="Clear Sans"/>
                <a:sym typeface="Clear Sans"/>
                <a:hlinkClick r:id="rId4" tooltip="https://convolution-state-diagram.vercel.app"/>
              </a:rPr>
              <a:t>https://convolution-state-diagram.vercel.app/</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96296">
            <a:off x="5470132" y="179269"/>
            <a:ext cx="12985082" cy="13118948"/>
          </a:xfrm>
          <a:custGeom>
            <a:avLst/>
            <a:gdLst/>
            <a:ahLst/>
            <a:cxnLst/>
            <a:rect r="r" b="b" t="t" l="l"/>
            <a:pathLst>
              <a:path h="13118948" w="12985082">
                <a:moveTo>
                  <a:pt x="0" y="0"/>
                </a:moveTo>
                <a:lnTo>
                  <a:pt x="12985082" y="0"/>
                </a:lnTo>
                <a:lnTo>
                  <a:pt x="12985082" y="13118948"/>
                </a:lnTo>
                <a:lnTo>
                  <a:pt x="0" y="1311894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66392"/>
            <a:ext cx="12101506" cy="1618195"/>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Key takeaways from project</a:t>
            </a:r>
          </a:p>
        </p:txBody>
      </p:sp>
      <p:sp>
        <p:nvSpPr>
          <p:cNvPr name="TextBox 4" id="4"/>
          <p:cNvSpPr txBox="true"/>
          <p:nvPr/>
        </p:nvSpPr>
        <p:spPr>
          <a:xfrm rot="0">
            <a:off x="454921" y="3559306"/>
            <a:ext cx="17833079" cy="5400675"/>
          </a:xfrm>
          <a:prstGeom prst="rect">
            <a:avLst/>
          </a:prstGeom>
        </p:spPr>
        <p:txBody>
          <a:bodyPr anchor="t" rtlCol="false" tIns="0" lIns="0" bIns="0" rIns="0">
            <a:spAutoFit/>
          </a:bodyPr>
          <a:lstStyle/>
          <a:p>
            <a:pPr algn="l" marL="853309" indent="-426655" lvl="1">
              <a:lnSpc>
                <a:spcPts val="4742"/>
              </a:lnSpc>
              <a:buFont typeface="Arial"/>
              <a:buChar char="•"/>
            </a:pPr>
            <a:r>
              <a:rPr lang="en-US" sz="3952">
                <a:solidFill>
                  <a:srgbClr val="FFFFFF"/>
                </a:solidFill>
                <a:latin typeface="Clear Sans"/>
                <a:ea typeface="Clear Sans"/>
                <a:cs typeface="Clear Sans"/>
                <a:sym typeface="Clear Sans"/>
              </a:rPr>
              <a:t>Understand how convolutional code works and their importance in the industry.  </a:t>
            </a:r>
          </a:p>
          <a:p>
            <a:pPr algn="l">
              <a:lnSpc>
                <a:spcPts val="4742"/>
              </a:lnSpc>
            </a:pPr>
          </a:p>
          <a:p>
            <a:pPr algn="l" marL="853309" indent="-426655" lvl="1">
              <a:lnSpc>
                <a:spcPts val="4742"/>
              </a:lnSpc>
              <a:buFont typeface="Arial"/>
              <a:buChar char="•"/>
            </a:pPr>
            <a:r>
              <a:rPr lang="en-US" sz="3952">
                <a:solidFill>
                  <a:srgbClr val="FFFFFF"/>
                </a:solidFill>
                <a:latin typeface="Clear Sans"/>
                <a:ea typeface="Clear Sans"/>
                <a:cs typeface="Clear Sans"/>
                <a:sym typeface="Clear Sans"/>
              </a:rPr>
              <a:t>How to compute and choose branch and path metric such as to maximise the probability of correct decoding for each case.</a:t>
            </a:r>
          </a:p>
          <a:p>
            <a:pPr algn="l">
              <a:lnSpc>
                <a:spcPts val="4742"/>
              </a:lnSpc>
            </a:pPr>
          </a:p>
          <a:p>
            <a:pPr algn="l" marL="853309" indent="-426655" lvl="1">
              <a:lnSpc>
                <a:spcPts val="4742"/>
              </a:lnSpc>
              <a:buFont typeface="Arial"/>
              <a:buChar char="•"/>
            </a:pPr>
            <a:r>
              <a:rPr lang="en-US" sz="3952">
                <a:solidFill>
                  <a:srgbClr val="FFFFFF"/>
                </a:solidFill>
                <a:latin typeface="Clear Sans"/>
                <a:ea typeface="Clear Sans"/>
                <a:cs typeface="Clear Sans"/>
                <a:sym typeface="Clear Sans"/>
              </a:rPr>
              <a:t>See the difference between hard decision decoding and soft decision decoding as well as understood why soft decision decoding works better than hard decision decoding.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96296">
            <a:off x="5470132" y="179269"/>
            <a:ext cx="12985082" cy="13118948"/>
          </a:xfrm>
          <a:custGeom>
            <a:avLst/>
            <a:gdLst/>
            <a:ahLst/>
            <a:cxnLst/>
            <a:rect r="r" b="b" t="t" l="l"/>
            <a:pathLst>
              <a:path h="13118948" w="12985082">
                <a:moveTo>
                  <a:pt x="0" y="0"/>
                </a:moveTo>
                <a:lnTo>
                  <a:pt x="12985082" y="0"/>
                </a:lnTo>
                <a:lnTo>
                  <a:pt x="12985082" y="13118948"/>
                </a:lnTo>
                <a:lnTo>
                  <a:pt x="0" y="1311894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28700"/>
            <a:ext cx="12101506" cy="809097"/>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BIBLIOGRAPHY</a:t>
            </a:r>
          </a:p>
        </p:txBody>
      </p:sp>
      <p:sp>
        <p:nvSpPr>
          <p:cNvPr name="TextBox 4" id="4"/>
          <p:cNvSpPr txBox="true"/>
          <p:nvPr/>
        </p:nvSpPr>
        <p:spPr>
          <a:xfrm rot="0">
            <a:off x="454921" y="2665946"/>
            <a:ext cx="17833079" cy="4800600"/>
          </a:xfrm>
          <a:prstGeom prst="rect">
            <a:avLst/>
          </a:prstGeom>
        </p:spPr>
        <p:txBody>
          <a:bodyPr anchor="t" rtlCol="false" tIns="0" lIns="0" bIns="0" rIns="0">
            <a:spAutoFit/>
          </a:bodyPr>
          <a:lstStyle/>
          <a:p>
            <a:pPr algn="l" marL="853309" indent="-426655" lvl="1">
              <a:lnSpc>
                <a:spcPts val="4742"/>
              </a:lnSpc>
              <a:buFont typeface="Arial"/>
              <a:buChar char="•"/>
            </a:pPr>
            <a:r>
              <a:rPr lang="en-US" sz="3952">
                <a:solidFill>
                  <a:srgbClr val="FFFFFF"/>
                </a:solidFill>
                <a:latin typeface="Clear Sans"/>
                <a:ea typeface="Clear Sans"/>
                <a:cs typeface="Clear Sans"/>
                <a:sym typeface="Clear Sans"/>
              </a:rPr>
              <a:t>Photo of encoding is taken from - tpsearchtool.com</a:t>
            </a:r>
          </a:p>
          <a:p>
            <a:pPr algn="l">
              <a:lnSpc>
                <a:spcPts val="4742"/>
              </a:lnSpc>
            </a:pPr>
          </a:p>
          <a:p>
            <a:pPr algn="l" marL="853309" indent="-426655" lvl="1">
              <a:lnSpc>
                <a:spcPts val="4742"/>
              </a:lnSpc>
              <a:buFont typeface="Arial"/>
              <a:buChar char="•"/>
            </a:pPr>
            <a:r>
              <a:rPr lang="en-US" sz="3952">
                <a:solidFill>
                  <a:srgbClr val="FFFFFF"/>
                </a:solidFill>
                <a:latin typeface="Clear Sans"/>
                <a:ea typeface="Clear Sans"/>
                <a:cs typeface="Clear Sans"/>
                <a:sym typeface="Clear Sans"/>
              </a:rPr>
              <a:t>Trellis diagram is taken from - Matthew Valenti and Bibin Baby John. Introduction to Communication Systems: A Lecture on Convolution Coding and Viterbi Decoding. DA-IICT, Winter 2024.</a:t>
            </a:r>
          </a:p>
          <a:p>
            <a:pPr algn="l">
              <a:lnSpc>
                <a:spcPts val="4742"/>
              </a:lnSpc>
            </a:pPr>
          </a:p>
          <a:p>
            <a:pPr algn="l" marL="853309" indent="-426655" lvl="1">
              <a:lnSpc>
                <a:spcPts val="4742"/>
              </a:lnSpc>
              <a:buFont typeface="Arial"/>
              <a:buChar char="•"/>
            </a:pPr>
            <a:r>
              <a:rPr lang="en-US" sz="3952">
                <a:solidFill>
                  <a:srgbClr val="FFFFFF"/>
                </a:solidFill>
                <a:latin typeface="Clear Sans"/>
                <a:ea typeface="Clear Sans"/>
                <a:cs typeface="Clear Sans"/>
                <a:sym typeface="Clear Sans"/>
              </a:rPr>
              <a:t>Formulas’ of metrics is taken from - J. G. Proakis. Digital Communications. McGraw-Hill, 4th edition, 1995.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96296">
            <a:off x="-4076719" y="-2686299"/>
            <a:ext cx="8760196" cy="8850507"/>
          </a:xfrm>
          <a:custGeom>
            <a:avLst/>
            <a:gdLst/>
            <a:ahLst/>
            <a:cxnLst/>
            <a:rect r="r" b="b" t="t" l="l"/>
            <a:pathLst>
              <a:path h="8850507" w="8760196">
                <a:moveTo>
                  <a:pt x="0" y="0"/>
                </a:moveTo>
                <a:lnTo>
                  <a:pt x="8760196" y="0"/>
                </a:lnTo>
                <a:lnTo>
                  <a:pt x="8760196" y="8850507"/>
                </a:lnTo>
                <a:lnTo>
                  <a:pt x="0" y="8850507"/>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42383" y="876750"/>
            <a:ext cx="5803234" cy="1078827"/>
          </a:xfrm>
          <a:prstGeom prst="rect">
            <a:avLst/>
          </a:prstGeom>
        </p:spPr>
        <p:txBody>
          <a:bodyPr anchor="t" rtlCol="false" tIns="0" lIns="0" bIns="0" rIns="0">
            <a:spAutoFit/>
          </a:bodyPr>
          <a:lstStyle/>
          <a:p>
            <a:pPr algn="l">
              <a:lnSpc>
                <a:spcPts val="8639"/>
              </a:lnSpc>
            </a:pPr>
            <a:r>
              <a:rPr lang="en-US" sz="7199">
                <a:solidFill>
                  <a:srgbClr val="FFFFFF"/>
                </a:solidFill>
                <a:latin typeface="Michroma"/>
                <a:ea typeface="Michroma"/>
                <a:cs typeface="Michroma"/>
                <a:sym typeface="Michroma"/>
              </a:rPr>
              <a:t>Members</a:t>
            </a:r>
          </a:p>
        </p:txBody>
      </p:sp>
      <p:sp>
        <p:nvSpPr>
          <p:cNvPr name="TextBox 4" id="4"/>
          <p:cNvSpPr txBox="true"/>
          <p:nvPr/>
        </p:nvSpPr>
        <p:spPr>
          <a:xfrm rot="0">
            <a:off x="-792471" y="11233438"/>
            <a:ext cx="16062663" cy="635793"/>
          </a:xfrm>
          <a:prstGeom prst="rect">
            <a:avLst/>
          </a:prstGeom>
        </p:spPr>
        <p:txBody>
          <a:bodyPr anchor="t" rtlCol="false" tIns="0" lIns="0" bIns="0" rIns="0">
            <a:spAutoFit/>
          </a:bodyPr>
          <a:lstStyle/>
          <a:p>
            <a:pPr algn="l">
              <a:lnSpc>
                <a:spcPts val="5267"/>
              </a:lnSpc>
              <a:spcBef>
                <a:spcPct val="0"/>
              </a:spcBef>
            </a:pPr>
            <a:r>
              <a:rPr lang="en-US" sz="3762">
                <a:solidFill>
                  <a:srgbClr val="FFFFFF"/>
                </a:solidFill>
                <a:latin typeface="Clear Sans"/>
                <a:ea typeface="Clear Sans"/>
                <a:cs typeface="Clear Sans"/>
                <a:sym typeface="Clear Sans"/>
              </a:rPr>
              <a:t>abcd</a:t>
            </a:r>
          </a:p>
        </p:txBody>
      </p:sp>
      <p:sp>
        <p:nvSpPr>
          <p:cNvPr name="TextBox 5" id="5"/>
          <p:cNvSpPr txBox="true"/>
          <p:nvPr/>
        </p:nvSpPr>
        <p:spPr>
          <a:xfrm rot="0">
            <a:off x="1493542" y="3040857"/>
            <a:ext cx="7352313" cy="5170406"/>
          </a:xfrm>
          <a:prstGeom prst="rect">
            <a:avLst/>
          </a:prstGeom>
        </p:spPr>
        <p:txBody>
          <a:bodyPr anchor="t" rtlCol="false" tIns="0" lIns="0" bIns="0" rIns="0">
            <a:spAutoFit/>
          </a:bodyPr>
          <a:lstStyle/>
          <a:p>
            <a:pPr algn="l">
              <a:lnSpc>
                <a:spcPts val="5856"/>
              </a:lnSpc>
            </a:pPr>
            <a:r>
              <a:rPr lang="en-US" sz="4183" spc="-175">
                <a:solidFill>
                  <a:srgbClr val="FFFFFF"/>
                </a:solidFill>
                <a:latin typeface="Clear Sans"/>
                <a:ea typeface="Clear Sans"/>
                <a:cs typeface="Clear Sans"/>
                <a:sym typeface="Clear Sans"/>
              </a:rPr>
              <a:t>Munjapara Dharmil - 202201440</a:t>
            </a:r>
          </a:p>
          <a:p>
            <a:pPr algn="l">
              <a:lnSpc>
                <a:spcPts val="5856"/>
              </a:lnSpc>
            </a:pPr>
            <a:r>
              <a:rPr lang="en-US" sz="4183" spc="-175">
                <a:solidFill>
                  <a:srgbClr val="FFFFFF"/>
                </a:solidFill>
                <a:latin typeface="Clear Sans"/>
                <a:ea typeface="Clear Sans"/>
                <a:cs typeface="Clear Sans"/>
                <a:sym typeface="Clear Sans"/>
              </a:rPr>
              <a:t>Het Panchotiya - 202201441</a:t>
            </a:r>
          </a:p>
          <a:p>
            <a:pPr algn="l">
              <a:lnSpc>
                <a:spcPts val="5856"/>
              </a:lnSpc>
            </a:pPr>
            <a:r>
              <a:rPr lang="en-US" sz="4183" spc="-175">
                <a:solidFill>
                  <a:srgbClr val="FFFFFF"/>
                </a:solidFill>
                <a:latin typeface="Clear Sans"/>
                <a:ea typeface="Clear Sans"/>
                <a:cs typeface="Clear Sans"/>
                <a:sym typeface="Clear Sans"/>
              </a:rPr>
              <a:t>V</a:t>
            </a:r>
            <a:r>
              <a:rPr lang="en-US" sz="4183" spc="-175">
                <a:solidFill>
                  <a:srgbClr val="FFFFFF"/>
                </a:solidFill>
                <a:latin typeface="Clear Sans"/>
                <a:ea typeface="Clear Sans"/>
                <a:cs typeface="Clear Sans"/>
                <a:sym typeface="Clear Sans"/>
              </a:rPr>
              <a:t>ardhman Mehta - 202201444</a:t>
            </a:r>
          </a:p>
          <a:p>
            <a:pPr algn="l">
              <a:lnSpc>
                <a:spcPts val="5856"/>
              </a:lnSpc>
            </a:pPr>
            <a:r>
              <a:rPr lang="en-US" sz="4183" spc="-175">
                <a:solidFill>
                  <a:srgbClr val="FFFFFF"/>
                </a:solidFill>
                <a:latin typeface="Clear Sans"/>
                <a:ea typeface="Clear Sans"/>
                <a:cs typeface="Clear Sans"/>
                <a:sym typeface="Clear Sans"/>
              </a:rPr>
              <a:t>Stuti Pandya - 202201439</a:t>
            </a:r>
          </a:p>
          <a:p>
            <a:pPr algn="l">
              <a:lnSpc>
                <a:spcPts val="5856"/>
              </a:lnSpc>
            </a:pPr>
            <a:r>
              <a:rPr lang="en-US" sz="4183">
                <a:solidFill>
                  <a:srgbClr val="FFFFFF"/>
                </a:solidFill>
                <a:latin typeface="Clear Sans"/>
                <a:ea typeface="Clear Sans"/>
                <a:cs typeface="Clear Sans"/>
                <a:sym typeface="Clear Sans"/>
              </a:rPr>
              <a:t>Shreya Patel - 202201460</a:t>
            </a:r>
          </a:p>
          <a:p>
            <a:pPr algn="l">
              <a:lnSpc>
                <a:spcPts val="5856"/>
              </a:lnSpc>
            </a:pPr>
            <a:r>
              <a:rPr lang="en-US" sz="4183" spc="-175">
                <a:solidFill>
                  <a:srgbClr val="FFFFFF"/>
                </a:solidFill>
                <a:latin typeface="Clear Sans"/>
                <a:ea typeface="Clear Sans"/>
                <a:cs typeface="Clear Sans"/>
                <a:sym typeface="Clear Sans"/>
              </a:rPr>
              <a:t>Manav Parekh - 202201456</a:t>
            </a:r>
          </a:p>
          <a:p>
            <a:pPr algn="l">
              <a:lnSpc>
                <a:spcPts val="5856"/>
              </a:lnSpc>
              <a:spcBef>
                <a:spcPct val="0"/>
              </a:spcBef>
            </a:pPr>
          </a:p>
        </p:txBody>
      </p:sp>
      <p:sp>
        <p:nvSpPr>
          <p:cNvPr name="TextBox 6" id="6"/>
          <p:cNvSpPr txBox="true"/>
          <p:nvPr/>
        </p:nvSpPr>
        <p:spPr>
          <a:xfrm rot="0">
            <a:off x="9964262" y="3040857"/>
            <a:ext cx="7352313" cy="5170406"/>
          </a:xfrm>
          <a:prstGeom prst="rect">
            <a:avLst/>
          </a:prstGeom>
        </p:spPr>
        <p:txBody>
          <a:bodyPr anchor="t" rtlCol="false" tIns="0" lIns="0" bIns="0" rIns="0">
            <a:spAutoFit/>
          </a:bodyPr>
          <a:lstStyle/>
          <a:p>
            <a:pPr algn="l">
              <a:lnSpc>
                <a:spcPts val="5856"/>
              </a:lnSpc>
            </a:pPr>
            <a:r>
              <a:rPr lang="en-US" sz="4183" spc="-175">
                <a:solidFill>
                  <a:srgbClr val="FFFFFF"/>
                </a:solidFill>
                <a:latin typeface="Clear Sans"/>
                <a:ea typeface="Clear Sans"/>
                <a:cs typeface="Clear Sans"/>
                <a:sym typeface="Clear Sans"/>
              </a:rPr>
              <a:t>Aditya Raina - 202201466</a:t>
            </a:r>
          </a:p>
          <a:p>
            <a:pPr algn="l">
              <a:lnSpc>
                <a:spcPts val="5856"/>
              </a:lnSpc>
            </a:pPr>
            <a:r>
              <a:rPr lang="en-US" sz="4183" spc="-175">
                <a:solidFill>
                  <a:srgbClr val="FFFFFF"/>
                </a:solidFill>
                <a:latin typeface="Clear Sans"/>
                <a:ea typeface="Clear Sans"/>
                <a:cs typeface="Clear Sans"/>
                <a:sym typeface="Clear Sans"/>
              </a:rPr>
              <a:t>Kevin Shingala - 202201465</a:t>
            </a:r>
          </a:p>
          <a:p>
            <a:pPr algn="l">
              <a:lnSpc>
                <a:spcPts val="5856"/>
              </a:lnSpc>
            </a:pPr>
            <a:r>
              <a:rPr lang="en-US" sz="4183" spc="-175">
                <a:solidFill>
                  <a:srgbClr val="FFFFFF"/>
                </a:solidFill>
                <a:latin typeface="Clear Sans"/>
                <a:ea typeface="Clear Sans"/>
                <a:cs typeface="Clear Sans"/>
                <a:sym typeface="Clear Sans"/>
              </a:rPr>
              <a:t>Mayank parmar - 202201464</a:t>
            </a:r>
          </a:p>
          <a:p>
            <a:pPr algn="l">
              <a:lnSpc>
                <a:spcPts val="5856"/>
              </a:lnSpc>
            </a:pPr>
            <a:r>
              <a:rPr lang="en-US" sz="4183">
                <a:solidFill>
                  <a:srgbClr val="FFFFFF"/>
                </a:solidFill>
                <a:latin typeface="Clear Sans"/>
                <a:ea typeface="Clear Sans"/>
                <a:cs typeface="Clear Sans"/>
                <a:sym typeface="Clear Sans"/>
              </a:rPr>
              <a:t>Alin Kansagra - 202201459</a:t>
            </a:r>
          </a:p>
          <a:p>
            <a:pPr algn="l">
              <a:lnSpc>
                <a:spcPts val="5856"/>
              </a:lnSpc>
            </a:pPr>
            <a:r>
              <a:rPr lang="en-US" sz="4183" spc="-175">
                <a:solidFill>
                  <a:srgbClr val="FFFFFF"/>
                </a:solidFill>
                <a:latin typeface="Clear Sans"/>
                <a:ea typeface="Clear Sans"/>
                <a:cs typeface="Clear Sans"/>
                <a:sym typeface="Clear Sans"/>
              </a:rPr>
              <a:t>Abhishek Abbi - 202201438</a:t>
            </a:r>
          </a:p>
          <a:p>
            <a:pPr algn="l">
              <a:lnSpc>
                <a:spcPts val="5856"/>
              </a:lnSpc>
            </a:pPr>
          </a:p>
          <a:p>
            <a:pPr algn="l">
              <a:lnSpc>
                <a:spcPts val="5856"/>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0">
            <a:off x="-850123" y="-240733"/>
            <a:ext cx="5570128" cy="10527733"/>
          </a:xfrm>
          <a:custGeom>
            <a:avLst/>
            <a:gdLst/>
            <a:ahLst/>
            <a:cxnLst/>
            <a:rect r="r" b="b" t="t" l="l"/>
            <a:pathLst>
              <a:path h="10527733" w="5570128">
                <a:moveTo>
                  <a:pt x="0" y="0"/>
                </a:moveTo>
                <a:lnTo>
                  <a:pt x="5570128" y="0"/>
                </a:lnTo>
                <a:lnTo>
                  <a:pt x="5570128" y="10527733"/>
                </a:lnTo>
                <a:lnTo>
                  <a:pt x="0" y="10527733"/>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97354" y="4154136"/>
            <a:ext cx="7293293"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0">
            <a:off x="0" y="-5972963"/>
            <a:ext cx="20251788" cy="16486394"/>
          </a:xfrm>
          <a:custGeom>
            <a:avLst/>
            <a:gdLst/>
            <a:ahLst/>
            <a:cxnLst/>
            <a:rect r="r" b="b" t="t" l="l"/>
            <a:pathLst>
              <a:path h="16486394" w="20251788">
                <a:moveTo>
                  <a:pt x="0" y="0"/>
                </a:moveTo>
                <a:lnTo>
                  <a:pt x="20251788" y="0"/>
                </a:lnTo>
                <a:lnTo>
                  <a:pt x="20251788" y="16486394"/>
                </a:lnTo>
                <a:lnTo>
                  <a:pt x="0" y="16486394"/>
                </a:lnTo>
                <a:lnTo>
                  <a:pt x="0" y="0"/>
                </a:lnTo>
                <a:close/>
              </a:path>
            </a:pathLst>
          </a:custGeom>
          <a:blipFill>
            <a:blip r:embed="rId2">
              <a:alphaModFix amt="28000"/>
            </a:blip>
            <a:stretch>
              <a:fillRect l="0" t="-11419" r="0" b="-11419"/>
            </a:stretch>
          </a:blipFill>
        </p:spPr>
      </p:sp>
      <p:sp>
        <p:nvSpPr>
          <p:cNvPr name="Freeform 3" id="3"/>
          <p:cNvSpPr/>
          <p:nvPr/>
        </p:nvSpPr>
        <p:spPr>
          <a:xfrm flipH="true" flipV="false" rot="128475">
            <a:off x="-283988" y="6636311"/>
            <a:ext cx="16025520" cy="5820343"/>
          </a:xfrm>
          <a:custGeom>
            <a:avLst/>
            <a:gdLst/>
            <a:ahLst/>
            <a:cxnLst/>
            <a:rect r="r" b="b" t="t" l="l"/>
            <a:pathLst>
              <a:path h="5820343" w="16025520">
                <a:moveTo>
                  <a:pt x="16025520" y="0"/>
                </a:moveTo>
                <a:lnTo>
                  <a:pt x="0" y="0"/>
                </a:lnTo>
                <a:lnTo>
                  <a:pt x="0" y="5820343"/>
                </a:lnTo>
                <a:lnTo>
                  <a:pt x="16025520" y="5820343"/>
                </a:lnTo>
                <a:lnTo>
                  <a:pt x="1602552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53941" y="2819400"/>
            <a:ext cx="16580119" cy="6438900"/>
          </a:xfrm>
          <a:prstGeom prst="rect">
            <a:avLst/>
          </a:prstGeom>
        </p:spPr>
        <p:txBody>
          <a:bodyPr anchor="t" rtlCol="false" tIns="0" lIns="0" bIns="0" rIns="0">
            <a:spAutoFit/>
          </a:bodyPr>
          <a:lstStyle/>
          <a:p>
            <a:pPr algn="l" marL="798829" indent="-399415" lvl="1">
              <a:lnSpc>
                <a:spcPts val="4439"/>
              </a:lnSpc>
              <a:buFont typeface="Arial"/>
              <a:buChar char="•"/>
            </a:pPr>
            <a:r>
              <a:rPr lang="en-US" sz="3699">
                <a:solidFill>
                  <a:srgbClr val="FFFFFF"/>
                </a:solidFill>
                <a:latin typeface="Canva Sans"/>
                <a:ea typeface="Canva Sans"/>
                <a:cs typeface="Canva Sans"/>
                <a:sym typeface="Canva Sans"/>
              </a:rPr>
              <a:t>Convolutional coding is a method that operates on a continuous stream of data rather than fixed-length bit blocks.</a:t>
            </a:r>
          </a:p>
          <a:p>
            <a:pPr algn="l" marL="798829" indent="-399415" lvl="1">
              <a:lnSpc>
                <a:spcPts val="5142"/>
              </a:lnSpc>
              <a:buFont typeface="Arial"/>
              <a:buChar char="•"/>
            </a:pPr>
            <a:r>
              <a:rPr lang="en-US" sz="3699">
                <a:solidFill>
                  <a:srgbClr val="FFFFFF"/>
                </a:solidFill>
                <a:latin typeface="Canva Sans"/>
                <a:ea typeface="Canva Sans"/>
                <a:cs typeface="Canva Sans"/>
                <a:sym typeface="Canva Sans"/>
              </a:rPr>
              <a:t>T</a:t>
            </a:r>
            <a:r>
              <a:rPr lang="en-US" sz="3699">
                <a:solidFill>
                  <a:srgbClr val="FFFFFF"/>
                </a:solidFill>
                <a:latin typeface="Canva Sans"/>
                <a:ea typeface="Canva Sans"/>
                <a:cs typeface="Canva Sans"/>
                <a:sym typeface="Canva Sans"/>
              </a:rPr>
              <a:t>he bits of the output code are generated by performing logical operations on the current bit along with a few of the preceding bits in a given continuous data stream.</a:t>
            </a:r>
          </a:p>
          <a:p>
            <a:pPr algn="l" marL="798829" indent="-399415" lvl="1">
              <a:lnSpc>
                <a:spcPts val="4439"/>
              </a:lnSpc>
              <a:buFont typeface="Arial"/>
              <a:buChar char="•"/>
            </a:pPr>
            <a:r>
              <a:rPr lang="en-US" sz="3699">
                <a:solidFill>
                  <a:srgbClr val="FFFFFF"/>
                </a:solidFill>
                <a:latin typeface="Canva Sans"/>
                <a:ea typeface="Canva Sans"/>
                <a:cs typeface="Canva Sans"/>
                <a:sym typeface="Canva Sans"/>
              </a:rPr>
              <a:t>In this encoding process, data bits are given as input to a shift register, which has a length known as the constraint length denoted by K.</a:t>
            </a:r>
          </a:p>
          <a:p>
            <a:pPr algn="l" marL="798829" indent="-399415" lvl="1">
              <a:lnSpc>
                <a:spcPts val="4439"/>
              </a:lnSpc>
              <a:buFont typeface="Arial"/>
              <a:buChar char="•"/>
            </a:pPr>
            <a:r>
              <a:rPr lang="en-US" sz="3699">
                <a:solidFill>
                  <a:srgbClr val="FFFFFF"/>
                </a:solidFill>
                <a:latin typeface="Canva Sans"/>
                <a:ea typeface="Canva Sans"/>
                <a:cs typeface="Canva Sans"/>
                <a:sym typeface="Canva Sans"/>
              </a:rPr>
              <a:t>As a new bit is introduced into the register from the left side, it causes the existing bits to shift towards the right, with the oldest bit being removed from the register.</a:t>
            </a:r>
          </a:p>
        </p:txBody>
      </p:sp>
      <p:sp>
        <p:nvSpPr>
          <p:cNvPr name="TextBox 5" id="5"/>
          <p:cNvSpPr txBox="true"/>
          <p:nvPr/>
        </p:nvSpPr>
        <p:spPr>
          <a:xfrm rot="0">
            <a:off x="1351674" y="1028700"/>
            <a:ext cx="13148085" cy="809625"/>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What is  Convolution  Coding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95931">
            <a:off x="-396587" y="-510760"/>
            <a:ext cx="15990701" cy="5807698"/>
          </a:xfrm>
          <a:custGeom>
            <a:avLst/>
            <a:gdLst/>
            <a:ahLst/>
            <a:cxnLst/>
            <a:rect r="r" b="b" t="t" l="l"/>
            <a:pathLst>
              <a:path h="5807698" w="15990701">
                <a:moveTo>
                  <a:pt x="15990701" y="0"/>
                </a:moveTo>
                <a:lnTo>
                  <a:pt x="0" y="0"/>
                </a:lnTo>
                <a:lnTo>
                  <a:pt x="0" y="5807698"/>
                </a:lnTo>
                <a:lnTo>
                  <a:pt x="15990701" y="5807698"/>
                </a:lnTo>
                <a:lnTo>
                  <a:pt x="159907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875092"/>
            <a:ext cx="16230600" cy="6743700"/>
          </a:xfrm>
          <a:prstGeom prst="rect">
            <a:avLst/>
          </a:prstGeom>
        </p:spPr>
        <p:txBody>
          <a:bodyPr anchor="t" rtlCol="false" tIns="0" lIns="0" bIns="0" rIns="0">
            <a:spAutoFit/>
          </a:bodyPr>
          <a:lstStyle/>
          <a:p>
            <a:pPr algn="just" marL="798829" indent="-399415" lvl="1">
              <a:lnSpc>
                <a:spcPts val="4439"/>
              </a:lnSpc>
              <a:buFont typeface="Arial"/>
              <a:buChar char="•"/>
            </a:pPr>
            <a:r>
              <a:rPr lang="en-US" b="true" sz="3699">
                <a:solidFill>
                  <a:srgbClr val="FFFFFF"/>
                </a:solidFill>
                <a:latin typeface="Canva Sans Bold"/>
                <a:ea typeface="Canva Sans Bold"/>
                <a:cs typeface="Canva Sans Bold"/>
                <a:sym typeface="Canva Sans Bold"/>
              </a:rPr>
              <a:t>Error Detection and C</a:t>
            </a:r>
            <a:r>
              <a:rPr lang="en-US" b="true" sz="3699">
                <a:solidFill>
                  <a:srgbClr val="FFFFFF"/>
                </a:solidFill>
                <a:latin typeface="Canva Sans Bold"/>
                <a:ea typeface="Canva Sans Bold"/>
                <a:cs typeface="Canva Sans Bold"/>
                <a:sym typeface="Canva Sans Bold"/>
              </a:rPr>
              <a:t>orrection Capabilities</a:t>
            </a:r>
            <a:r>
              <a:rPr lang="en-US" sz="3699">
                <a:solidFill>
                  <a:srgbClr val="FFFFFF"/>
                </a:solidFill>
                <a:latin typeface="Canva Sans"/>
                <a:ea typeface="Canva Sans"/>
                <a:cs typeface="Canva Sans"/>
                <a:sym typeface="Canva Sans"/>
              </a:rPr>
              <a:t>: Convolutional codes are highly effective at detecting and correcting errors that occur during data transmission. By introducing redundant bits, convolutional codes provide receivers with the ability to identify and rectify errors, ensuring reliable data delivery even in the presence of noise and interference.</a:t>
            </a:r>
          </a:p>
          <a:p>
            <a:pPr algn="just">
              <a:lnSpc>
                <a:spcPts val="4439"/>
              </a:lnSpc>
            </a:pPr>
          </a:p>
          <a:p>
            <a:pPr algn="just" marL="798829" indent="-399415" lvl="1">
              <a:lnSpc>
                <a:spcPts val="4439"/>
              </a:lnSpc>
              <a:buFont typeface="Arial"/>
              <a:buChar char="•"/>
            </a:pPr>
            <a:r>
              <a:rPr lang="en-US" b="true" sz="3699">
                <a:solidFill>
                  <a:srgbClr val="FFFFFF"/>
                </a:solidFill>
                <a:latin typeface="Canva Sans Bold"/>
                <a:ea typeface="Canva Sans Bold"/>
                <a:cs typeface="Canva Sans Bold"/>
                <a:sym typeface="Canva Sans Bold"/>
              </a:rPr>
              <a:t>Real-Time Performance</a:t>
            </a:r>
            <a:r>
              <a:rPr lang="en-US" sz="3699">
                <a:solidFill>
                  <a:srgbClr val="FFFFFF"/>
                </a:solidFill>
                <a:latin typeface="Canva Sans"/>
                <a:ea typeface="Canva Sans"/>
                <a:cs typeface="Canva Sans"/>
                <a:sym typeface="Canva Sans"/>
              </a:rPr>
              <a:t>: Convolutional coding allows for error correction at the receiver side without the need for retransmission. This is crucial for real-time applications, such as voice and video communications, where retransmission may not be feasible due to strict timing requirements.</a:t>
            </a:r>
          </a:p>
        </p:txBody>
      </p:sp>
      <p:sp>
        <p:nvSpPr>
          <p:cNvPr name="TextBox 4" id="4"/>
          <p:cNvSpPr txBox="true"/>
          <p:nvPr/>
        </p:nvSpPr>
        <p:spPr>
          <a:xfrm rot="0">
            <a:off x="1028700" y="773839"/>
            <a:ext cx="17259300" cy="1619250"/>
          </a:xfrm>
          <a:prstGeom prst="rect">
            <a:avLst/>
          </a:prstGeom>
        </p:spPr>
        <p:txBody>
          <a:bodyPr anchor="t" rtlCol="false" tIns="0" lIns="0" bIns="0" rIns="0">
            <a:spAutoFit/>
          </a:bodyPr>
          <a:lstStyle/>
          <a:p>
            <a:pPr algn="l">
              <a:lnSpc>
                <a:spcPts val="6422"/>
              </a:lnSpc>
              <a:spcBef>
                <a:spcPct val="0"/>
              </a:spcBef>
            </a:pPr>
            <a:r>
              <a:rPr lang="en-US" sz="5352">
                <a:solidFill>
                  <a:srgbClr val="FFFFFF"/>
                </a:solidFill>
                <a:latin typeface="Michroma"/>
                <a:ea typeface="Michroma"/>
                <a:cs typeface="Michroma"/>
                <a:sym typeface="Michroma"/>
              </a:rPr>
              <a:t>Exploring the Merits of Convolutional Coding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0">
            <a:off x="8875206" y="1795897"/>
            <a:ext cx="11979955" cy="9736436"/>
          </a:xfrm>
          <a:custGeom>
            <a:avLst/>
            <a:gdLst/>
            <a:ahLst/>
            <a:cxnLst/>
            <a:rect r="r" b="b" t="t" l="l"/>
            <a:pathLst>
              <a:path h="9736436" w="11979955">
                <a:moveTo>
                  <a:pt x="0" y="0"/>
                </a:moveTo>
                <a:lnTo>
                  <a:pt x="11979955" y="0"/>
                </a:lnTo>
                <a:lnTo>
                  <a:pt x="11979955" y="9736436"/>
                </a:lnTo>
                <a:lnTo>
                  <a:pt x="0" y="9736436"/>
                </a:lnTo>
                <a:lnTo>
                  <a:pt x="0" y="0"/>
                </a:lnTo>
                <a:close/>
              </a:path>
            </a:pathLst>
          </a:custGeom>
          <a:blipFill>
            <a:blip r:embed="rId2">
              <a:alphaModFix amt="6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8587" y="1305189"/>
            <a:ext cx="18159412" cy="6743700"/>
          </a:xfrm>
          <a:prstGeom prst="rect">
            <a:avLst/>
          </a:prstGeom>
        </p:spPr>
        <p:txBody>
          <a:bodyPr anchor="t" rtlCol="false" tIns="0" lIns="0" bIns="0" rIns="0">
            <a:spAutoFit/>
          </a:bodyPr>
          <a:lstStyle/>
          <a:p>
            <a:pPr algn="l" marL="798829" indent="-399415" lvl="1">
              <a:lnSpc>
                <a:spcPts val="4439"/>
              </a:lnSpc>
              <a:buFont typeface="Arial"/>
              <a:buChar char="•"/>
            </a:pPr>
            <a:r>
              <a:rPr lang="en-US" b="true" sz="3699">
                <a:solidFill>
                  <a:srgbClr val="FFFFFF"/>
                </a:solidFill>
                <a:latin typeface="Canva Sans Bold"/>
                <a:ea typeface="Canva Sans Bold"/>
                <a:cs typeface="Canva Sans Bold"/>
                <a:sym typeface="Canva Sans Bold"/>
              </a:rPr>
              <a:t>Robustness in Noisy Environments</a:t>
            </a:r>
            <a:r>
              <a:rPr lang="en-US" sz="3699">
                <a:solidFill>
                  <a:srgbClr val="FFFFFF"/>
                </a:solidFill>
                <a:latin typeface="Canva Sans"/>
                <a:ea typeface="Canva Sans"/>
                <a:cs typeface="Canva Sans"/>
                <a:sym typeface="Canva Sans"/>
              </a:rPr>
              <a:t>: Convolutional codes exhibit strong performance in environments with high levels of noise and interference, such as wireless communication systems. Their ability to reliably transmit data in challenging conditions makes them well-suited for applications where the channel conditions are unpredictable or subject to significant impairments.</a:t>
            </a:r>
          </a:p>
          <a:p>
            <a:pPr algn="l">
              <a:lnSpc>
                <a:spcPts val="4439"/>
              </a:lnSpc>
            </a:pPr>
          </a:p>
          <a:p>
            <a:pPr algn="l" marL="798829" indent="-399415" lvl="1">
              <a:lnSpc>
                <a:spcPts val="4439"/>
              </a:lnSpc>
              <a:buFont typeface="Arial"/>
              <a:buChar char="•"/>
            </a:pPr>
            <a:r>
              <a:rPr lang="en-US" b="true" sz="3699">
                <a:solidFill>
                  <a:srgbClr val="FFFFFF"/>
                </a:solidFill>
                <a:latin typeface="Canva Sans Bold"/>
                <a:ea typeface="Canva Sans Bold"/>
                <a:cs typeface="Canva Sans Bold"/>
                <a:sym typeface="Canva Sans Bold"/>
              </a:rPr>
              <a:t>Widespread Adoption and Standardization</a:t>
            </a:r>
            <a:r>
              <a:rPr lang="en-US" sz="3699">
                <a:solidFill>
                  <a:srgbClr val="FFFFFF"/>
                </a:solidFill>
                <a:latin typeface="Canva Sans"/>
                <a:ea typeface="Canva Sans"/>
                <a:cs typeface="Canva Sans"/>
                <a:sym typeface="Canva Sans"/>
              </a:rPr>
              <a:t>: Convolutional coding is widely supported and implemented in various communication standards and protocols, such as Wi-Fi, and satellite communications. This widespread adoption and standardization facilitates the integration of convolutional coding in a wide range of communication systems and devices.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0">
            <a:off x="-1934118" y="0"/>
            <a:ext cx="13841444" cy="10091671"/>
          </a:xfrm>
          <a:custGeom>
            <a:avLst/>
            <a:gdLst/>
            <a:ahLst/>
            <a:cxnLst/>
            <a:rect r="r" b="b" t="t" l="l"/>
            <a:pathLst>
              <a:path h="10091671" w="13841444">
                <a:moveTo>
                  <a:pt x="0" y="0"/>
                </a:moveTo>
                <a:lnTo>
                  <a:pt x="13841445" y="0"/>
                </a:lnTo>
                <a:lnTo>
                  <a:pt x="13841445" y="10091671"/>
                </a:lnTo>
                <a:lnTo>
                  <a:pt x="0" y="10091671"/>
                </a:lnTo>
                <a:lnTo>
                  <a:pt x="0" y="0"/>
                </a:lnTo>
                <a:close/>
              </a:path>
            </a:pathLst>
          </a:custGeom>
          <a:blipFill>
            <a:blip r:embed="rId2">
              <a:alphaModFix amt="5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7459" y="4122293"/>
            <a:ext cx="5205412" cy="3081232"/>
            <a:chOff x="0" y="0"/>
            <a:chExt cx="1370973" cy="811518"/>
          </a:xfrm>
        </p:grpSpPr>
        <p:sp>
          <p:nvSpPr>
            <p:cNvPr name="Freeform 4" id="4"/>
            <p:cNvSpPr/>
            <p:nvPr/>
          </p:nvSpPr>
          <p:spPr>
            <a:xfrm flipH="false" flipV="false" rot="0">
              <a:off x="0" y="0"/>
              <a:ext cx="1370973" cy="811518"/>
            </a:xfrm>
            <a:custGeom>
              <a:avLst/>
              <a:gdLst/>
              <a:ahLst/>
              <a:cxnLst/>
              <a:rect r="r" b="b" t="t" l="l"/>
              <a:pathLst>
                <a:path h="811518" w="1370973">
                  <a:moveTo>
                    <a:pt x="75851" y="0"/>
                  </a:moveTo>
                  <a:lnTo>
                    <a:pt x="1295121" y="0"/>
                  </a:lnTo>
                  <a:cubicBezTo>
                    <a:pt x="1315238" y="0"/>
                    <a:pt x="1334531" y="7991"/>
                    <a:pt x="1348756" y="22216"/>
                  </a:cubicBezTo>
                  <a:cubicBezTo>
                    <a:pt x="1362981" y="36441"/>
                    <a:pt x="1370973" y="55734"/>
                    <a:pt x="1370973" y="75851"/>
                  </a:cubicBezTo>
                  <a:lnTo>
                    <a:pt x="1370973" y="735667"/>
                  </a:lnTo>
                  <a:cubicBezTo>
                    <a:pt x="1370973" y="755784"/>
                    <a:pt x="1362981" y="775077"/>
                    <a:pt x="1348756" y="789302"/>
                  </a:cubicBezTo>
                  <a:cubicBezTo>
                    <a:pt x="1334531" y="803527"/>
                    <a:pt x="1315238" y="811518"/>
                    <a:pt x="1295121" y="811518"/>
                  </a:cubicBezTo>
                  <a:lnTo>
                    <a:pt x="75851" y="811518"/>
                  </a:lnTo>
                  <a:cubicBezTo>
                    <a:pt x="55734" y="811518"/>
                    <a:pt x="36441" y="803527"/>
                    <a:pt x="22216" y="789302"/>
                  </a:cubicBezTo>
                  <a:cubicBezTo>
                    <a:pt x="7991" y="775077"/>
                    <a:pt x="0" y="755784"/>
                    <a:pt x="0" y="735667"/>
                  </a:cubicBezTo>
                  <a:lnTo>
                    <a:pt x="0" y="75851"/>
                  </a:lnTo>
                  <a:cubicBezTo>
                    <a:pt x="0" y="55734"/>
                    <a:pt x="7991" y="36441"/>
                    <a:pt x="22216" y="22216"/>
                  </a:cubicBezTo>
                  <a:cubicBezTo>
                    <a:pt x="36441" y="7991"/>
                    <a:pt x="55734" y="0"/>
                    <a:pt x="75851" y="0"/>
                  </a:cubicBezTo>
                  <a:close/>
                </a:path>
              </a:pathLst>
            </a:custGeom>
            <a:solidFill>
              <a:srgbClr val="004AAD"/>
            </a:solidFill>
          </p:spPr>
        </p:sp>
        <p:sp>
          <p:nvSpPr>
            <p:cNvPr name="TextBox 5" id="5"/>
            <p:cNvSpPr txBox="true"/>
            <p:nvPr/>
          </p:nvSpPr>
          <p:spPr>
            <a:xfrm>
              <a:off x="0" y="-38100"/>
              <a:ext cx="1370973" cy="84961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425667" y="4180428"/>
            <a:ext cx="5246018" cy="2964962"/>
            <a:chOff x="0" y="0"/>
            <a:chExt cx="1381667" cy="780895"/>
          </a:xfrm>
        </p:grpSpPr>
        <p:sp>
          <p:nvSpPr>
            <p:cNvPr name="Freeform 7" id="7"/>
            <p:cNvSpPr/>
            <p:nvPr/>
          </p:nvSpPr>
          <p:spPr>
            <a:xfrm flipH="false" flipV="false" rot="0">
              <a:off x="0" y="0"/>
              <a:ext cx="1381667" cy="780895"/>
            </a:xfrm>
            <a:custGeom>
              <a:avLst/>
              <a:gdLst/>
              <a:ahLst/>
              <a:cxnLst/>
              <a:rect r="r" b="b" t="t" l="l"/>
              <a:pathLst>
                <a:path h="780895" w="1381667">
                  <a:moveTo>
                    <a:pt x="75264" y="0"/>
                  </a:moveTo>
                  <a:lnTo>
                    <a:pt x="1306403" y="0"/>
                  </a:lnTo>
                  <a:cubicBezTo>
                    <a:pt x="1326364" y="0"/>
                    <a:pt x="1345508" y="7930"/>
                    <a:pt x="1359623" y="22044"/>
                  </a:cubicBezTo>
                  <a:cubicBezTo>
                    <a:pt x="1373738" y="36159"/>
                    <a:pt x="1381667" y="55303"/>
                    <a:pt x="1381667" y="75264"/>
                  </a:cubicBezTo>
                  <a:lnTo>
                    <a:pt x="1381667" y="705631"/>
                  </a:lnTo>
                  <a:cubicBezTo>
                    <a:pt x="1381667" y="725592"/>
                    <a:pt x="1373738" y="744736"/>
                    <a:pt x="1359623" y="758851"/>
                  </a:cubicBezTo>
                  <a:cubicBezTo>
                    <a:pt x="1345508" y="772966"/>
                    <a:pt x="1326364" y="780895"/>
                    <a:pt x="1306403" y="780895"/>
                  </a:cubicBezTo>
                  <a:lnTo>
                    <a:pt x="75264" y="780895"/>
                  </a:lnTo>
                  <a:cubicBezTo>
                    <a:pt x="55303" y="780895"/>
                    <a:pt x="36159" y="772966"/>
                    <a:pt x="22044" y="758851"/>
                  </a:cubicBezTo>
                  <a:cubicBezTo>
                    <a:pt x="7930" y="744736"/>
                    <a:pt x="0" y="725592"/>
                    <a:pt x="0" y="705631"/>
                  </a:cubicBezTo>
                  <a:lnTo>
                    <a:pt x="0" y="75264"/>
                  </a:lnTo>
                  <a:cubicBezTo>
                    <a:pt x="0" y="55303"/>
                    <a:pt x="7930" y="36159"/>
                    <a:pt x="22044" y="22044"/>
                  </a:cubicBezTo>
                  <a:cubicBezTo>
                    <a:pt x="36159" y="7930"/>
                    <a:pt x="55303" y="0"/>
                    <a:pt x="75264" y="0"/>
                  </a:cubicBezTo>
                  <a:close/>
                </a:path>
              </a:pathLst>
            </a:custGeom>
            <a:solidFill>
              <a:srgbClr val="004AAD"/>
            </a:solidFill>
          </p:spPr>
        </p:sp>
        <p:sp>
          <p:nvSpPr>
            <p:cNvPr name="TextBox 8" id="8"/>
            <p:cNvSpPr txBox="true"/>
            <p:nvPr/>
          </p:nvSpPr>
          <p:spPr>
            <a:xfrm>
              <a:off x="0" y="-38100"/>
              <a:ext cx="1381667" cy="818995"/>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855868" y="4555267"/>
            <a:ext cx="2576265" cy="963624"/>
            <a:chOff x="0" y="0"/>
            <a:chExt cx="678522" cy="253794"/>
          </a:xfrm>
        </p:grpSpPr>
        <p:sp>
          <p:nvSpPr>
            <p:cNvPr name="Freeform 10" id="10"/>
            <p:cNvSpPr/>
            <p:nvPr/>
          </p:nvSpPr>
          <p:spPr>
            <a:xfrm flipH="false" flipV="false" rot="0">
              <a:off x="0" y="0"/>
              <a:ext cx="678522" cy="253794"/>
            </a:xfrm>
            <a:custGeom>
              <a:avLst/>
              <a:gdLst/>
              <a:ahLst/>
              <a:cxnLst/>
              <a:rect r="r" b="b" t="t" l="l"/>
              <a:pathLst>
                <a:path h="253794" w="678522">
                  <a:moveTo>
                    <a:pt x="126897" y="0"/>
                  </a:moveTo>
                  <a:lnTo>
                    <a:pt x="551625" y="0"/>
                  </a:lnTo>
                  <a:cubicBezTo>
                    <a:pt x="585281" y="0"/>
                    <a:pt x="617557" y="13369"/>
                    <a:pt x="641355" y="37167"/>
                  </a:cubicBezTo>
                  <a:cubicBezTo>
                    <a:pt x="665153" y="60965"/>
                    <a:pt x="678522" y="93242"/>
                    <a:pt x="678522" y="126897"/>
                  </a:cubicBezTo>
                  <a:lnTo>
                    <a:pt x="678522" y="126897"/>
                  </a:lnTo>
                  <a:cubicBezTo>
                    <a:pt x="678522" y="196980"/>
                    <a:pt x="621709" y="253794"/>
                    <a:pt x="551625" y="253794"/>
                  </a:cubicBezTo>
                  <a:lnTo>
                    <a:pt x="126897" y="253794"/>
                  </a:lnTo>
                  <a:cubicBezTo>
                    <a:pt x="56814" y="253794"/>
                    <a:pt x="0" y="196980"/>
                    <a:pt x="0" y="126897"/>
                  </a:cubicBezTo>
                  <a:lnTo>
                    <a:pt x="0" y="126897"/>
                  </a:lnTo>
                  <a:cubicBezTo>
                    <a:pt x="0" y="56814"/>
                    <a:pt x="56814" y="0"/>
                    <a:pt x="126897" y="0"/>
                  </a:cubicBezTo>
                  <a:close/>
                </a:path>
              </a:pathLst>
            </a:custGeom>
            <a:solidFill>
              <a:srgbClr val="004AAD"/>
            </a:solidFill>
          </p:spPr>
        </p:sp>
        <p:sp>
          <p:nvSpPr>
            <p:cNvPr name="TextBox 11" id="11"/>
            <p:cNvSpPr txBox="true"/>
            <p:nvPr/>
          </p:nvSpPr>
          <p:spPr>
            <a:xfrm>
              <a:off x="0" y="-38100"/>
              <a:ext cx="678522" cy="291894"/>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Canva Sans"/>
                  <a:ea typeface="Canva Sans"/>
                  <a:cs typeface="Canva Sans"/>
                  <a:sym typeface="Canva Sans"/>
                </a:rPr>
                <a:t>Channel</a:t>
              </a:r>
            </a:p>
          </p:txBody>
        </p:sp>
      </p:grpSp>
      <p:grpSp>
        <p:nvGrpSpPr>
          <p:cNvPr name="Group 12" id="12"/>
          <p:cNvGrpSpPr/>
          <p:nvPr/>
        </p:nvGrpSpPr>
        <p:grpSpPr>
          <a:xfrm rot="0">
            <a:off x="4312300" y="4673809"/>
            <a:ext cx="1962418" cy="726541"/>
            <a:chOff x="0" y="0"/>
            <a:chExt cx="516851" cy="191352"/>
          </a:xfrm>
        </p:grpSpPr>
        <p:sp>
          <p:nvSpPr>
            <p:cNvPr name="Freeform 13" id="13"/>
            <p:cNvSpPr/>
            <p:nvPr/>
          </p:nvSpPr>
          <p:spPr>
            <a:xfrm flipH="false" flipV="false" rot="0">
              <a:off x="0" y="0"/>
              <a:ext cx="516851" cy="191352"/>
            </a:xfrm>
            <a:custGeom>
              <a:avLst/>
              <a:gdLst/>
              <a:ahLst/>
              <a:cxnLst/>
              <a:rect r="r" b="b" t="t" l="l"/>
              <a:pathLst>
                <a:path h="191352" w="516851">
                  <a:moveTo>
                    <a:pt x="95676" y="0"/>
                  </a:moveTo>
                  <a:lnTo>
                    <a:pt x="421175" y="0"/>
                  </a:lnTo>
                  <a:cubicBezTo>
                    <a:pt x="446550" y="0"/>
                    <a:pt x="470885" y="10080"/>
                    <a:pt x="488828" y="28023"/>
                  </a:cubicBezTo>
                  <a:cubicBezTo>
                    <a:pt x="506771" y="45966"/>
                    <a:pt x="516851" y="70301"/>
                    <a:pt x="516851" y="95676"/>
                  </a:cubicBezTo>
                  <a:lnTo>
                    <a:pt x="516851" y="95676"/>
                  </a:lnTo>
                  <a:cubicBezTo>
                    <a:pt x="516851" y="121051"/>
                    <a:pt x="506771" y="145387"/>
                    <a:pt x="488828" y="163329"/>
                  </a:cubicBezTo>
                  <a:cubicBezTo>
                    <a:pt x="470885" y="181272"/>
                    <a:pt x="446550" y="191352"/>
                    <a:pt x="421175" y="191352"/>
                  </a:cubicBezTo>
                  <a:lnTo>
                    <a:pt x="95676" y="191352"/>
                  </a:lnTo>
                  <a:cubicBezTo>
                    <a:pt x="70301" y="191352"/>
                    <a:pt x="45966" y="181272"/>
                    <a:pt x="28023" y="163329"/>
                  </a:cubicBezTo>
                  <a:cubicBezTo>
                    <a:pt x="10080" y="145387"/>
                    <a:pt x="0" y="121051"/>
                    <a:pt x="0" y="95676"/>
                  </a:cubicBezTo>
                  <a:lnTo>
                    <a:pt x="0" y="95676"/>
                  </a:lnTo>
                  <a:cubicBezTo>
                    <a:pt x="0" y="70301"/>
                    <a:pt x="10080" y="45966"/>
                    <a:pt x="28023" y="28023"/>
                  </a:cubicBezTo>
                  <a:cubicBezTo>
                    <a:pt x="45966" y="10080"/>
                    <a:pt x="70301" y="0"/>
                    <a:pt x="95676" y="0"/>
                  </a:cubicBezTo>
                  <a:close/>
                </a:path>
              </a:pathLst>
            </a:custGeom>
            <a:solidFill>
              <a:srgbClr val="120052"/>
            </a:solidFill>
          </p:spPr>
        </p:sp>
        <p:sp>
          <p:nvSpPr>
            <p:cNvPr name="TextBox 14" id="14"/>
            <p:cNvSpPr txBox="true"/>
            <p:nvPr/>
          </p:nvSpPr>
          <p:spPr>
            <a:xfrm>
              <a:off x="0" y="-38100"/>
              <a:ext cx="516851" cy="229452"/>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Canva Sans"/>
                  <a:ea typeface="Canva Sans"/>
                  <a:cs typeface="Canva Sans"/>
                  <a:sym typeface="Canva Sans"/>
                </a:rPr>
                <a:t>Modulator</a:t>
              </a:r>
            </a:p>
          </p:txBody>
        </p:sp>
      </p:grpSp>
      <p:grpSp>
        <p:nvGrpSpPr>
          <p:cNvPr name="Group 15" id="15"/>
          <p:cNvGrpSpPr/>
          <p:nvPr/>
        </p:nvGrpSpPr>
        <p:grpSpPr>
          <a:xfrm rot="0">
            <a:off x="2017584" y="4686042"/>
            <a:ext cx="1700503" cy="714308"/>
            <a:chOff x="0" y="0"/>
            <a:chExt cx="447869" cy="188130"/>
          </a:xfrm>
        </p:grpSpPr>
        <p:sp>
          <p:nvSpPr>
            <p:cNvPr name="Freeform 16" id="16"/>
            <p:cNvSpPr/>
            <p:nvPr/>
          </p:nvSpPr>
          <p:spPr>
            <a:xfrm flipH="false" flipV="false" rot="0">
              <a:off x="0" y="0"/>
              <a:ext cx="447869" cy="188130"/>
            </a:xfrm>
            <a:custGeom>
              <a:avLst/>
              <a:gdLst/>
              <a:ahLst/>
              <a:cxnLst/>
              <a:rect r="r" b="b" t="t" l="l"/>
              <a:pathLst>
                <a:path h="188130" w="447869">
                  <a:moveTo>
                    <a:pt x="94065" y="0"/>
                  </a:moveTo>
                  <a:lnTo>
                    <a:pt x="353804" y="0"/>
                  </a:lnTo>
                  <a:cubicBezTo>
                    <a:pt x="378752" y="0"/>
                    <a:pt x="402678" y="9910"/>
                    <a:pt x="420318" y="27551"/>
                  </a:cubicBezTo>
                  <a:cubicBezTo>
                    <a:pt x="437959" y="45192"/>
                    <a:pt x="447869" y="69118"/>
                    <a:pt x="447869" y="94065"/>
                  </a:cubicBezTo>
                  <a:lnTo>
                    <a:pt x="447869" y="94065"/>
                  </a:lnTo>
                  <a:cubicBezTo>
                    <a:pt x="447869" y="119013"/>
                    <a:pt x="437959" y="142939"/>
                    <a:pt x="420318" y="160579"/>
                  </a:cubicBezTo>
                  <a:cubicBezTo>
                    <a:pt x="402678" y="178220"/>
                    <a:pt x="378752" y="188130"/>
                    <a:pt x="353804" y="188130"/>
                  </a:cubicBezTo>
                  <a:lnTo>
                    <a:pt x="94065" y="188130"/>
                  </a:lnTo>
                  <a:cubicBezTo>
                    <a:pt x="69118" y="188130"/>
                    <a:pt x="45192" y="178220"/>
                    <a:pt x="27551" y="160579"/>
                  </a:cubicBezTo>
                  <a:cubicBezTo>
                    <a:pt x="9910" y="142939"/>
                    <a:pt x="0" y="119013"/>
                    <a:pt x="0" y="94065"/>
                  </a:cubicBezTo>
                  <a:lnTo>
                    <a:pt x="0" y="94065"/>
                  </a:lnTo>
                  <a:cubicBezTo>
                    <a:pt x="0" y="69118"/>
                    <a:pt x="9910" y="45192"/>
                    <a:pt x="27551" y="27551"/>
                  </a:cubicBezTo>
                  <a:cubicBezTo>
                    <a:pt x="45192" y="9910"/>
                    <a:pt x="69118" y="0"/>
                    <a:pt x="94065" y="0"/>
                  </a:cubicBezTo>
                  <a:close/>
                </a:path>
              </a:pathLst>
            </a:custGeom>
            <a:solidFill>
              <a:srgbClr val="120052"/>
            </a:solidFill>
          </p:spPr>
        </p:sp>
        <p:sp>
          <p:nvSpPr>
            <p:cNvPr name="TextBox 17" id="17"/>
            <p:cNvSpPr txBox="true"/>
            <p:nvPr/>
          </p:nvSpPr>
          <p:spPr>
            <a:xfrm>
              <a:off x="0" y="-38100"/>
              <a:ext cx="447869" cy="226230"/>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Canva Sans"/>
                  <a:ea typeface="Canva Sans"/>
                  <a:cs typeface="Canva Sans"/>
                  <a:sym typeface="Canva Sans"/>
                </a:rPr>
                <a:t>Encoder</a:t>
              </a:r>
            </a:p>
          </p:txBody>
        </p:sp>
      </p:grpSp>
      <p:grpSp>
        <p:nvGrpSpPr>
          <p:cNvPr name="Group 18" id="18"/>
          <p:cNvGrpSpPr/>
          <p:nvPr/>
        </p:nvGrpSpPr>
        <p:grpSpPr>
          <a:xfrm rot="0">
            <a:off x="11954952" y="4673809"/>
            <a:ext cx="2077631" cy="820728"/>
            <a:chOff x="0" y="0"/>
            <a:chExt cx="547195" cy="216159"/>
          </a:xfrm>
        </p:grpSpPr>
        <p:sp>
          <p:nvSpPr>
            <p:cNvPr name="Freeform 19" id="19"/>
            <p:cNvSpPr/>
            <p:nvPr/>
          </p:nvSpPr>
          <p:spPr>
            <a:xfrm flipH="false" flipV="false" rot="0">
              <a:off x="0" y="0"/>
              <a:ext cx="547195" cy="216159"/>
            </a:xfrm>
            <a:custGeom>
              <a:avLst/>
              <a:gdLst/>
              <a:ahLst/>
              <a:cxnLst/>
              <a:rect r="r" b="b" t="t" l="l"/>
              <a:pathLst>
                <a:path h="216159" w="547195">
                  <a:moveTo>
                    <a:pt x="108079" y="0"/>
                  </a:moveTo>
                  <a:lnTo>
                    <a:pt x="439115" y="0"/>
                  </a:lnTo>
                  <a:cubicBezTo>
                    <a:pt x="498806" y="0"/>
                    <a:pt x="547195" y="48389"/>
                    <a:pt x="547195" y="108079"/>
                  </a:cubicBezTo>
                  <a:lnTo>
                    <a:pt x="547195" y="108079"/>
                  </a:lnTo>
                  <a:cubicBezTo>
                    <a:pt x="547195" y="136744"/>
                    <a:pt x="535808" y="164234"/>
                    <a:pt x="515539" y="184503"/>
                  </a:cubicBezTo>
                  <a:cubicBezTo>
                    <a:pt x="495270" y="204772"/>
                    <a:pt x="467780" y="216159"/>
                    <a:pt x="439115" y="216159"/>
                  </a:cubicBezTo>
                  <a:lnTo>
                    <a:pt x="108079" y="216159"/>
                  </a:lnTo>
                  <a:cubicBezTo>
                    <a:pt x="48389" y="216159"/>
                    <a:pt x="0" y="167770"/>
                    <a:pt x="0" y="108079"/>
                  </a:cubicBezTo>
                  <a:lnTo>
                    <a:pt x="0" y="108079"/>
                  </a:lnTo>
                  <a:cubicBezTo>
                    <a:pt x="0" y="48389"/>
                    <a:pt x="48389" y="0"/>
                    <a:pt x="108079" y="0"/>
                  </a:cubicBezTo>
                  <a:close/>
                </a:path>
              </a:pathLst>
            </a:custGeom>
            <a:solidFill>
              <a:srgbClr val="120052"/>
            </a:solidFill>
          </p:spPr>
        </p:sp>
        <p:sp>
          <p:nvSpPr>
            <p:cNvPr name="TextBox 20" id="20"/>
            <p:cNvSpPr txBox="true"/>
            <p:nvPr/>
          </p:nvSpPr>
          <p:spPr>
            <a:xfrm>
              <a:off x="0" y="-38100"/>
              <a:ext cx="547195" cy="254259"/>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Canva Sans"/>
                  <a:ea typeface="Canva Sans"/>
                  <a:cs typeface="Canva Sans"/>
                  <a:sym typeface="Canva Sans"/>
                </a:rPr>
                <a:t>Demodulator</a:t>
              </a:r>
            </a:p>
          </p:txBody>
        </p:sp>
      </p:grpSp>
      <p:grpSp>
        <p:nvGrpSpPr>
          <p:cNvPr name="Group 21" id="21"/>
          <p:cNvGrpSpPr/>
          <p:nvPr/>
        </p:nvGrpSpPr>
        <p:grpSpPr>
          <a:xfrm rot="0">
            <a:off x="14623132" y="4651881"/>
            <a:ext cx="1800612" cy="820728"/>
            <a:chOff x="0" y="0"/>
            <a:chExt cx="474235" cy="216159"/>
          </a:xfrm>
        </p:grpSpPr>
        <p:sp>
          <p:nvSpPr>
            <p:cNvPr name="Freeform 22" id="22"/>
            <p:cNvSpPr/>
            <p:nvPr/>
          </p:nvSpPr>
          <p:spPr>
            <a:xfrm flipH="false" flipV="false" rot="0">
              <a:off x="0" y="0"/>
              <a:ext cx="474235" cy="216159"/>
            </a:xfrm>
            <a:custGeom>
              <a:avLst/>
              <a:gdLst/>
              <a:ahLst/>
              <a:cxnLst/>
              <a:rect r="r" b="b" t="t" l="l"/>
              <a:pathLst>
                <a:path h="216159" w="474235">
                  <a:moveTo>
                    <a:pt x="108079" y="0"/>
                  </a:moveTo>
                  <a:lnTo>
                    <a:pt x="366156" y="0"/>
                  </a:lnTo>
                  <a:cubicBezTo>
                    <a:pt x="425846" y="0"/>
                    <a:pt x="474235" y="48389"/>
                    <a:pt x="474235" y="108079"/>
                  </a:cubicBezTo>
                  <a:lnTo>
                    <a:pt x="474235" y="108079"/>
                  </a:lnTo>
                  <a:cubicBezTo>
                    <a:pt x="474235" y="167770"/>
                    <a:pt x="425846" y="216159"/>
                    <a:pt x="366156" y="216159"/>
                  </a:cubicBezTo>
                  <a:lnTo>
                    <a:pt x="108079" y="216159"/>
                  </a:lnTo>
                  <a:cubicBezTo>
                    <a:pt x="48389" y="216159"/>
                    <a:pt x="0" y="167770"/>
                    <a:pt x="0" y="108079"/>
                  </a:cubicBezTo>
                  <a:lnTo>
                    <a:pt x="0" y="108079"/>
                  </a:lnTo>
                  <a:cubicBezTo>
                    <a:pt x="0" y="48389"/>
                    <a:pt x="48389" y="0"/>
                    <a:pt x="108079" y="0"/>
                  </a:cubicBezTo>
                  <a:close/>
                </a:path>
              </a:pathLst>
            </a:custGeom>
            <a:solidFill>
              <a:srgbClr val="120052"/>
            </a:solidFill>
          </p:spPr>
        </p:sp>
        <p:sp>
          <p:nvSpPr>
            <p:cNvPr name="TextBox 23" id="23"/>
            <p:cNvSpPr txBox="true"/>
            <p:nvPr/>
          </p:nvSpPr>
          <p:spPr>
            <a:xfrm>
              <a:off x="0" y="-38100"/>
              <a:ext cx="474235" cy="254259"/>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Canva Sans"/>
                  <a:ea typeface="Canva Sans"/>
                  <a:cs typeface="Canva Sans"/>
                  <a:sym typeface="Canva Sans"/>
                </a:rPr>
                <a:t>Decoder</a:t>
              </a:r>
            </a:p>
          </p:txBody>
        </p:sp>
      </p:grpSp>
      <p:sp>
        <p:nvSpPr>
          <p:cNvPr name="AutoShape 24" id="24"/>
          <p:cNvSpPr/>
          <p:nvPr/>
        </p:nvSpPr>
        <p:spPr>
          <a:xfrm>
            <a:off x="10432132" y="5037079"/>
            <a:ext cx="1522819" cy="47094"/>
          </a:xfrm>
          <a:prstGeom prst="line">
            <a:avLst/>
          </a:prstGeom>
          <a:ln cap="flat" w="38100">
            <a:solidFill>
              <a:srgbClr val="FFFFFF"/>
            </a:solidFill>
            <a:prstDash val="solid"/>
            <a:headEnd type="none" len="sm" w="sm"/>
            <a:tailEnd type="arrow" len="sm" w="med"/>
          </a:ln>
        </p:spPr>
      </p:sp>
      <p:sp>
        <p:nvSpPr>
          <p:cNvPr name="AutoShape 25" id="25"/>
          <p:cNvSpPr/>
          <p:nvPr/>
        </p:nvSpPr>
        <p:spPr>
          <a:xfrm>
            <a:off x="6274718" y="5062246"/>
            <a:ext cx="1581150" cy="0"/>
          </a:xfrm>
          <a:prstGeom prst="line">
            <a:avLst/>
          </a:prstGeom>
          <a:ln cap="flat" w="38100">
            <a:solidFill>
              <a:srgbClr val="FFFFFF"/>
            </a:solidFill>
            <a:prstDash val="solid"/>
            <a:headEnd type="none" len="sm" w="sm"/>
            <a:tailEnd type="arrow" len="sm" w="med"/>
          </a:ln>
        </p:spPr>
      </p:sp>
      <p:sp>
        <p:nvSpPr>
          <p:cNvPr name="AutoShape 26" id="26"/>
          <p:cNvSpPr/>
          <p:nvPr/>
        </p:nvSpPr>
        <p:spPr>
          <a:xfrm>
            <a:off x="0" y="5062246"/>
            <a:ext cx="2017584" cy="19050"/>
          </a:xfrm>
          <a:prstGeom prst="line">
            <a:avLst/>
          </a:prstGeom>
          <a:ln cap="flat" w="38100">
            <a:solidFill>
              <a:srgbClr val="FFFFFF"/>
            </a:solidFill>
            <a:prstDash val="solid"/>
            <a:headEnd type="none" len="sm" w="sm"/>
            <a:tailEnd type="arrow" len="sm" w="med"/>
          </a:ln>
        </p:spPr>
      </p:sp>
      <p:sp>
        <p:nvSpPr>
          <p:cNvPr name="AutoShape 27" id="27"/>
          <p:cNvSpPr/>
          <p:nvPr/>
        </p:nvSpPr>
        <p:spPr>
          <a:xfrm flipV="true">
            <a:off x="3718087" y="5037079"/>
            <a:ext cx="594213" cy="6117"/>
          </a:xfrm>
          <a:prstGeom prst="line">
            <a:avLst/>
          </a:prstGeom>
          <a:ln cap="flat" w="38100">
            <a:solidFill>
              <a:srgbClr val="FFFFFF"/>
            </a:solidFill>
            <a:prstDash val="solid"/>
            <a:headEnd type="none" len="sm" w="sm"/>
            <a:tailEnd type="arrow" len="sm" w="med"/>
          </a:ln>
        </p:spPr>
      </p:sp>
      <p:sp>
        <p:nvSpPr>
          <p:cNvPr name="AutoShape 28" id="28"/>
          <p:cNvSpPr/>
          <p:nvPr/>
        </p:nvSpPr>
        <p:spPr>
          <a:xfrm flipV="true">
            <a:off x="14032582" y="5062246"/>
            <a:ext cx="590550" cy="21927"/>
          </a:xfrm>
          <a:prstGeom prst="line">
            <a:avLst/>
          </a:prstGeom>
          <a:ln cap="flat" w="38100">
            <a:solidFill>
              <a:srgbClr val="FFFFFF"/>
            </a:solidFill>
            <a:prstDash val="solid"/>
            <a:headEnd type="none" len="sm" w="sm"/>
            <a:tailEnd type="arrow" len="sm" w="med"/>
          </a:ln>
        </p:spPr>
      </p:sp>
      <p:sp>
        <p:nvSpPr>
          <p:cNvPr name="Freeform 29" id="29"/>
          <p:cNvSpPr/>
          <p:nvPr/>
        </p:nvSpPr>
        <p:spPr>
          <a:xfrm flipH="false" flipV="false" rot="0">
            <a:off x="1723776" y="5553369"/>
            <a:ext cx="587615" cy="1599942"/>
          </a:xfrm>
          <a:custGeom>
            <a:avLst/>
            <a:gdLst/>
            <a:ahLst/>
            <a:cxnLst/>
            <a:rect r="r" b="b" t="t" l="l"/>
            <a:pathLst>
              <a:path h="1599942" w="587615">
                <a:moveTo>
                  <a:pt x="0" y="0"/>
                </a:moveTo>
                <a:lnTo>
                  <a:pt x="587615" y="0"/>
                </a:lnTo>
                <a:lnTo>
                  <a:pt x="587615" y="1599942"/>
                </a:lnTo>
                <a:lnTo>
                  <a:pt x="0" y="1599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10800000">
            <a:off x="4018492" y="5553369"/>
            <a:ext cx="587615" cy="1599942"/>
          </a:xfrm>
          <a:custGeom>
            <a:avLst/>
            <a:gdLst/>
            <a:ahLst/>
            <a:cxnLst/>
            <a:rect r="r" b="b" t="t" l="l"/>
            <a:pathLst>
              <a:path h="1599942" w="587615">
                <a:moveTo>
                  <a:pt x="0" y="0"/>
                </a:moveTo>
                <a:lnTo>
                  <a:pt x="587615" y="0"/>
                </a:lnTo>
                <a:lnTo>
                  <a:pt x="587615" y="1599942"/>
                </a:lnTo>
                <a:lnTo>
                  <a:pt x="0" y="1599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3444967" y="5553369"/>
            <a:ext cx="587615" cy="1599942"/>
          </a:xfrm>
          <a:custGeom>
            <a:avLst/>
            <a:gdLst/>
            <a:ahLst/>
            <a:cxnLst/>
            <a:rect r="r" b="b" t="t" l="l"/>
            <a:pathLst>
              <a:path h="1599942" w="587615">
                <a:moveTo>
                  <a:pt x="0" y="0"/>
                </a:moveTo>
                <a:lnTo>
                  <a:pt x="587615" y="0"/>
                </a:lnTo>
                <a:lnTo>
                  <a:pt x="587615" y="1599942"/>
                </a:lnTo>
                <a:lnTo>
                  <a:pt x="0" y="1599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10800000">
            <a:off x="16084070" y="5494537"/>
            <a:ext cx="587615" cy="1599942"/>
          </a:xfrm>
          <a:custGeom>
            <a:avLst/>
            <a:gdLst/>
            <a:ahLst/>
            <a:cxnLst/>
            <a:rect r="r" b="b" t="t" l="l"/>
            <a:pathLst>
              <a:path h="1599942" w="587615">
                <a:moveTo>
                  <a:pt x="0" y="0"/>
                </a:moveTo>
                <a:lnTo>
                  <a:pt x="587615" y="0"/>
                </a:lnTo>
                <a:lnTo>
                  <a:pt x="587615" y="1599942"/>
                </a:lnTo>
                <a:lnTo>
                  <a:pt x="0" y="1599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33" id="33"/>
          <p:cNvSpPr/>
          <p:nvPr/>
        </p:nvSpPr>
        <p:spPr>
          <a:xfrm flipV="true">
            <a:off x="16423744" y="5037079"/>
            <a:ext cx="1864256" cy="25167"/>
          </a:xfrm>
          <a:prstGeom prst="line">
            <a:avLst/>
          </a:prstGeom>
          <a:ln cap="flat" w="38100">
            <a:solidFill>
              <a:srgbClr val="FFFFFF"/>
            </a:solidFill>
            <a:prstDash val="solid"/>
            <a:headEnd type="none" len="sm" w="sm"/>
            <a:tailEnd type="arrow" len="sm" w="med"/>
          </a:ln>
        </p:spPr>
      </p:sp>
      <p:grpSp>
        <p:nvGrpSpPr>
          <p:cNvPr name="Group 34" id="34"/>
          <p:cNvGrpSpPr/>
          <p:nvPr/>
        </p:nvGrpSpPr>
        <p:grpSpPr>
          <a:xfrm rot="0">
            <a:off x="7855868" y="7203525"/>
            <a:ext cx="2576265" cy="1115371"/>
            <a:chOff x="0" y="0"/>
            <a:chExt cx="678522" cy="293760"/>
          </a:xfrm>
        </p:grpSpPr>
        <p:sp>
          <p:nvSpPr>
            <p:cNvPr name="Freeform 35" id="35"/>
            <p:cNvSpPr/>
            <p:nvPr/>
          </p:nvSpPr>
          <p:spPr>
            <a:xfrm flipH="false" flipV="false" rot="0">
              <a:off x="0" y="0"/>
              <a:ext cx="678522" cy="293760"/>
            </a:xfrm>
            <a:custGeom>
              <a:avLst/>
              <a:gdLst/>
              <a:ahLst/>
              <a:cxnLst/>
              <a:rect r="r" b="b" t="t" l="l"/>
              <a:pathLst>
                <a:path h="293760" w="678522">
                  <a:moveTo>
                    <a:pt x="146880" y="0"/>
                  </a:moveTo>
                  <a:lnTo>
                    <a:pt x="531642" y="0"/>
                  </a:lnTo>
                  <a:cubicBezTo>
                    <a:pt x="570597" y="0"/>
                    <a:pt x="607957" y="15475"/>
                    <a:pt x="635502" y="43020"/>
                  </a:cubicBezTo>
                  <a:cubicBezTo>
                    <a:pt x="663048" y="70566"/>
                    <a:pt x="678522" y="107925"/>
                    <a:pt x="678522" y="146880"/>
                  </a:cubicBezTo>
                  <a:lnTo>
                    <a:pt x="678522" y="146880"/>
                  </a:lnTo>
                  <a:cubicBezTo>
                    <a:pt x="678522" y="228000"/>
                    <a:pt x="612762" y="293760"/>
                    <a:pt x="531642" y="293760"/>
                  </a:cubicBezTo>
                  <a:lnTo>
                    <a:pt x="146880" y="293760"/>
                  </a:lnTo>
                  <a:cubicBezTo>
                    <a:pt x="65760" y="293760"/>
                    <a:pt x="0" y="228000"/>
                    <a:pt x="0" y="146880"/>
                  </a:cubicBezTo>
                  <a:lnTo>
                    <a:pt x="0" y="146880"/>
                  </a:lnTo>
                  <a:cubicBezTo>
                    <a:pt x="0" y="65760"/>
                    <a:pt x="65760" y="0"/>
                    <a:pt x="146880" y="0"/>
                  </a:cubicBezTo>
                  <a:close/>
                </a:path>
              </a:pathLst>
            </a:custGeom>
            <a:solidFill>
              <a:srgbClr val="004AAD"/>
            </a:solidFill>
          </p:spPr>
        </p:sp>
        <p:sp>
          <p:nvSpPr>
            <p:cNvPr name="TextBox 36" id="36"/>
            <p:cNvSpPr txBox="true"/>
            <p:nvPr/>
          </p:nvSpPr>
          <p:spPr>
            <a:xfrm>
              <a:off x="0" y="-38100"/>
              <a:ext cx="678522" cy="331860"/>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Canva Sans"/>
                  <a:ea typeface="Canva Sans"/>
                  <a:cs typeface="Canva Sans"/>
                  <a:sym typeface="Canva Sans"/>
                </a:rPr>
                <a:t>Additive White Gaussian Noise</a:t>
              </a:r>
            </a:p>
          </p:txBody>
        </p:sp>
      </p:grpSp>
      <p:sp>
        <p:nvSpPr>
          <p:cNvPr name="AutoShape 37" id="37"/>
          <p:cNvSpPr/>
          <p:nvPr/>
        </p:nvSpPr>
        <p:spPr>
          <a:xfrm flipV="true">
            <a:off x="9144000" y="5518891"/>
            <a:ext cx="0" cy="1684634"/>
          </a:xfrm>
          <a:prstGeom prst="line">
            <a:avLst/>
          </a:prstGeom>
          <a:ln cap="flat" w="38100">
            <a:solidFill>
              <a:srgbClr val="FFFFFF"/>
            </a:solidFill>
            <a:prstDash val="solid"/>
            <a:headEnd type="none" len="sm" w="sm"/>
            <a:tailEnd type="arrow" len="sm" w="med"/>
          </a:ln>
        </p:spPr>
      </p:sp>
      <p:sp>
        <p:nvSpPr>
          <p:cNvPr name="TextBox 38" id="38"/>
          <p:cNvSpPr txBox="true"/>
          <p:nvPr/>
        </p:nvSpPr>
        <p:spPr>
          <a:xfrm rot="0">
            <a:off x="1407400" y="787210"/>
            <a:ext cx="8325851" cy="809625"/>
          </a:xfrm>
          <a:prstGeom prst="rect">
            <a:avLst/>
          </a:prstGeom>
        </p:spPr>
        <p:txBody>
          <a:bodyPr anchor="t" rtlCol="false" tIns="0" lIns="0" bIns="0" rIns="0">
            <a:spAutoFit/>
          </a:bodyPr>
          <a:lstStyle/>
          <a:p>
            <a:pPr algn="ctr">
              <a:lnSpc>
                <a:spcPts val="6422"/>
              </a:lnSpc>
              <a:spcBef>
                <a:spcPct val="0"/>
              </a:spcBef>
            </a:pPr>
            <a:r>
              <a:rPr lang="en-US" sz="5352">
                <a:solidFill>
                  <a:srgbClr val="FFFFFF"/>
                </a:solidFill>
                <a:latin typeface="Michroma"/>
                <a:ea typeface="Michroma"/>
                <a:cs typeface="Michroma"/>
                <a:sym typeface="Michroma"/>
              </a:rPr>
              <a:t>Basic Components</a:t>
            </a:r>
          </a:p>
        </p:txBody>
      </p:sp>
      <p:sp>
        <p:nvSpPr>
          <p:cNvPr name="TextBox 39" id="39"/>
          <p:cNvSpPr txBox="true"/>
          <p:nvPr/>
        </p:nvSpPr>
        <p:spPr>
          <a:xfrm rot="0">
            <a:off x="14032582" y="5792221"/>
            <a:ext cx="2115915" cy="1074613"/>
          </a:xfrm>
          <a:prstGeom prst="rect">
            <a:avLst/>
          </a:prstGeom>
        </p:spPr>
        <p:txBody>
          <a:bodyPr anchor="t" rtlCol="false" tIns="0" lIns="0" bIns="0" rIns="0">
            <a:spAutoFit/>
          </a:bodyPr>
          <a:lstStyle/>
          <a:p>
            <a:pPr algn="ctr">
              <a:lnSpc>
                <a:spcPts val="2852"/>
              </a:lnSpc>
            </a:pPr>
            <a:r>
              <a:rPr lang="en-US" sz="2037">
                <a:solidFill>
                  <a:srgbClr val="FFFFFF"/>
                </a:solidFill>
                <a:latin typeface="Canva Sans"/>
                <a:ea typeface="Canva Sans"/>
                <a:cs typeface="Canva Sans"/>
                <a:sym typeface="Canva Sans"/>
              </a:rPr>
              <a:t>Decoding will be </a:t>
            </a:r>
          </a:p>
          <a:p>
            <a:pPr algn="ctr">
              <a:lnSpc>
                <a:spcPts val="2852"/>
              </a:lnSpc>
            </a:pPr>
            <a:r>
              <a:rPr lang="en-US" sz="2037">
                <a:solidFill>
                  <a:srgbClr val="FFFFFF"/>
                </a:solidFill>
                <a:latin typeface="Canva Sans"/>
                <a:ea typeface="Canva Sans"/>
                <a:cs typeface="Canva Sans"/>
                <a:sym typeface="Canva Sans"/>
              </a:rPr>
              <a:t>applied on </a:t>
            </a:r>
          </a:p>
          <a:p>
            <a:pPr algn="ctr">
              <a:lnSpc>
                <a:spcPts val="2852"/>
              </a:lnSpc>
            </a:pPr>
            <a:r>
              <a:rPr lang="en-US" sz="2037">
                <a:solidFill>
                  <a:srgbClr val="FFFFFF"/>
                </a:solidFill>
                <a:latin typeface="Canva Sans"/>
                <a:ea typeface="Canva Sans"/>
                <a:cs typeface="Canva Sans"/>
                <a:sym typeface="Canva Sans"/>
              </a:rPr>
              <a:t>received bits</a:t>
            </a:r>
          </a:p>
        </p:txBody>
      </p:sp>
      <p:sp>
        <p:nvSpPr>
          <p:cNvPr name="TextBox 40" id="40"/>
          <p:cNvSpPr txBox="true"/>
          <p:nvPr/>
        </p:nvSpPr>
        <p:spPr>
          <a:xfrm rot="0">
            <a:off x="2163097" y="5792221"/>
            <a:ext cx="2097068" cy="1074613"/>
          </a:xfrm>
          <a:prstGeom prst="rect">
            <a:avLst/>
          </a:prstGeom>
        </p:spPr>
        <p:txBody>
          <a:bodyPr anchor="t" rtlCol="false" tIns="0" lIns="0" bIns="0" rIns="0">
            <a:spAutoFit/>
          </a:bodyPr>
          <a:lstStyle/>
          <a:p>
            <a:pPr algn="ctr">
              <a:lnSpc>
                <a:spcPts val="2852"/>
              </a:lnSpc>
            </a:pPr>
            <a:r>
              <a:rPr lang="en-US" sz="2037">
                <a:solidFill>
                  <a:srgbClr val="FFFFFF"/>
                </a:solidFill>
                <a:latin typeface="Canva Sans"/>
                <a:ea typeface="Canva Sans"/>
                <a:cs typeface="Canva Sans"/>
                <a:sym typeface="Canva Sans"/>
              </a:rPr>
              <a:t>Consisting </a:t>
            </a:r>
          </a:p>
          <a:p>
            <a:pPr algn="ctr">
              <a:lnSpc>
                <a:spcPts val="2852"/>
              </a:lnSpc>
            </a:pPr>
            <a:r>
              <a:rPr lang="en-US" sz="2037">
                <a:solidFill>
                  <a:srgbClr val="FFFFFF"/>
                </a:solidFill>
                <a:latin typeface="Canva Sans"/>
                <a:ea typeface="Canva Sans"/>
                <a:cs typeface="Canva Sans"/>
                <a:sym typeface="Canva Sans"/>
              </a:rPr>
              <a:t>of K-shift </a:t>
            </a:r>
          </a:p>
          <a:p>
            <a:pPr algn="ctr">
              <a:lnSpc>
                <a:spcPts val="2852"/>
              </a:lnSpc>
            </a:pPr>
            <a:r>
              <a:rPr lang="en-US" sz="2037">
                <a:solidFill>
                  <a:srgbClr val="FFFFFF"/>
                </a:solidFill>
                <a:latin typeface="Canva Sans"/>
                <a:ea typeface="Canva Sans"/>
                <a:cs typeface="Canva Sans"/>
                <a:sym typeface="Canva Sans"/>
              </a:rPr>
              <a:t>register/memory</a:t>
            </a:r>
          </a:p>
        </p:txBody>
      </p:sp>
      <p:sp>
        <p:nvSpPr>
          <p:cNvPr name="TextBox 41" id="41"/>
          <p:cNvSpPr txBox="true"/>
          <p:nvPr/>
        </p:nvSpPr>
        <p:spPr>
          <a:xfrm rot="0">
            <a:off x="135205" y="4716798"/>
            <a:ext cx="1522255" cy="690895"/>
          </a:xfrm>
          <a:prstGeom prst="rect">
            <a:avLst/>
          </a:prstGeom>
        </p:spPr>
        <p:txBody>
          <a:bodyPr anchor="t" rtlCol="false" tIns="0" lIns="0" bIns="0" rIns="0">
            <a:spAutoFit/>
          </a:bodyPr>
          <a:lstStyle/>
          <a:p>
            <a:pPr algn="ctr">
              <a:lnSpc>
                <a:spcPts val="2789"/>
              </a:lnSpc>
            </a:pPr>
            <a:r>
              <a:rPr lang="en-US" sz="1992">
                <a:solidFill>
                  <a:srgbClr val="FFFFFF"/>
                </a:solidFill>
                <a:latin typeface="Canva Sans"/>
                <a:ea typeface="Canva Sans"/>
                <a:cs typeface="Canva Sans"/>
                <a:sym typeface="Canva Sans"/>
              </a:rPr>
              <a:t>Input</a:t>
            </a:r>
          </a:p>
          <a:p>
            <a:pPr algn="ctr">
              <a:lnSpc>
                <a:spcPts val="2789"/>
              </a:lnSpc>
            </a:pPr>
            <a:r>
              <a:rPr lang="en-US" sz="1992">
                <a:solidFill>
                  <a:srgbClr val="FFFFFF"/>
                </a:solidFill>
                <a:latin typeface="Canva Sans"/>
                <a:ea typeface="Canva Sans"/>
                <a:cs typeface="Canva Sans"/>
                <a:sym typeface="Canva Sans"/>
              </a:rPr>
              <a:t>Data Stream</a:t>
            </a:r>
          </a:p>
        </p:txBody>
      </p:sp>
      <p:sp>
        <p:nvSpPr>
          <p:cNvPr name="TextBox 42" id="42"/>
          <p:cNvSpPr txBox="true"/>
          <p:nvPr/>
        </p:nvSpPr>
        <p:spPr>
          <a:xfrm rot="0">
            <a:off x="16911635" y="4647942"/>
            <a:ext cx="941273" cy="737905"/>
          </a:xfrm>
          <a:prstGeom prst="rect">
            <a:avLst/>
          </a:prstGeom>
        </p:spPr>
        <p:txBody>
          <a:bodyPr anchor="t" rtlCol="false" tIns="0" lIns="0" bIns="0" rIns="0">
            <a:spAutoFit/>
          </a:bodyPr>
          <a:lstStyle/>
          <a:p>
            <a:pPr algn="ctr">
              <a:lnSpc>
                <a:spcPts val="2990"/>
              </a:lnSpc>
            </a:pPr>
            <a:r>
              <a:rPr lang="en-US" sz="2136">
                <a:solidFill>
                  <a:srgbClr val="FFFFFF"/>
                </a:solidFill>
                <a:latin typeface="Canva Sans"/>
                <a:ea typeface="Canva Sans"/>
                <a:cs typeface="Canva Sans"/>
                <a:sym typeface="Canva Sans"/>
              </a:rPr>
              <a:t>Output</a:t>
            </a:r>
          </a:p>
          <a:p>
            <a:pPr algn="ctr">
              <a:lnSpc>
                <a:spcPts val="2990"/>
              </a:lnSpc>
            </a:pPr>
            <a:r>
              <a:rPr lang="en-US" sz="2136">
                <a:solidFill>
                  <a:srgbClr val="FFFFFF"/>
                </a:solidFill>
                <a:latin typeface="Canva Sans"/>
                <a:ea typeface="Canva Sans"/>
                <a:cs typeface="Canva Sans"/>
                <a:sym typeface="Canva Sans"/>
              </a:rPr>
              <a:t>Bits</a:t>
            </a:r>
          </a:p>
        </p:txBody>
      </p:sp>
      <p:sp>
        <p:nvSpPr>
          <p:cNvPr name="TextBox 43" id="43"/>
          <p:cNvSpPr txBox="true"/>
          <p:nvPr/>
        </p:nvSpPr>
        <p:spPr>
          <a:xfrm rot="0">
            <a:off x="2380494" y="7641675"/>
            <a:ext cx="3894224" cy="409575"/>
          </a:xfrm>
          <a:prstGeom prst="rect">
            <a:avLst/>
          </a:prstGeom>
        </p:spPr>
        <p:txBody>
          <a:bodyPr anchor="t" rtlCol="false" tIns="0" lIns="0" bIns="0" rIns="0">
            <a:spAutoFit/>
          </a:bodyPr>
          <a:lstStyle/>
          <a:p>
            <a:pPr algn="ctr">
              <a:lnSpc>
                <a:spcPts val="3277"/>
              </a:lnSpc>
              <a:spcBef>
                <a:spcPct val="0"/>
              </a:spcBef>
            </a:pPr>
            <a:r>
              <a:rPr lang="en-US" sz="2731">
                <a:solidFill>
                  <a:srgbClr val="FFFFFF"/>
                </a:solidFill>
                <a:latin typeface="Michroma"/>
                <a:ea typeface="Michroma"/>
                <a:cs typeface="Michroma"/>
                <a:sym typeface="Michroma"/>
              </a:rPr>
              <a:t>Transmitter side</a:t>
            </a:r>
          </a:p>
        </p:txBody>
      </p:sp>
      <p:sp>
        <p:nvSpPr>
          <p:cNvPr name="TextBox 44" id="44"/>
          <p:cNvSpPr txBox="true"/>
          <p:nvPr/>
        </p:nvSpPr>
        <p:spPr>
          <a:xfrm rot="0">
            <a:off x="13101880" y="7641675"/>
            <a:ext cx="3275997" cy="409575"/>
          </a:xfrm>
          <a:prstGeom prst="rect">
            <a:avLst/>
          </a:prstGeom>
        </p:spPr>
        <p:txBody>
          <a:bodyPr anchor="t" rtlCol="false" tIns="0" lIns="0" bIns="0" rIns="0">
            <a:spAutoFit/>
          </a:bodyPr>
          <a:lstStyle/>
          <a:p>
            <a:pPr algn="ctr">
              <a:lnSpc>
                <a:spcPts val="3277"/>
              </a:lnSpc>
              <a:spcBef>
                <a:spcPct val="0"/>
              </a:spcBef>
            </a:pPr>
            <a:r>
              <a:rPr lang="en-US" sz="2731">
                <a:solidFill>
                  <a:srgbClr val="FFFFFF"/>
                </a:solidFill>
                <a:latin typeface="Michroma"/>
                <a:ea typeface="Michroma"/>
                <a:cs typeface="Michroma"/>
                <a:sym typeface="Michroma"/>
              </a:rPr>
              <a:t>Reciever side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true" flipV="false" rot="95931">
            <a:off x="-396587" y="-510760"/>
            <a:ext cx="15990701" cy="5807698"/>
          </a:xfrm>
          <a:custGeom>
            <a:avLst/>
            <a:gdLst/>
            <a:ahLst/>
            <a:cxnLst/>
            <a:rect r="r" b="b" t="t" l="l"/>
            <a:pathLst>
              <a:path h="5807698" w="15990701">
                <a:moveTo>
                  <a:pt x="15990701" y="0"/>
                </a:moveTo>
                <a:lnTo>
                  <a:pt x="0" y="0"/>
                </a:lnTo>
                <a:lnTo>
                  <a:pt x="0" y="5807698"/>
                </a:lnTo>
                <a:lnTo>
                  <a:pt x="15990701" y="5807698"/>
                </a:lnTo>
                <a:lnTo>
                  <a:pt x="159907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440777"/>
            <a:ext cx="9605209" cy="4564380"/>
          </a:xfrm>
          <a:custGeom>
            <a:avLst/>
            <a:gdLst/>
            <a:ahLst/>
            <a:cxnLst/>
            <a:rect r="r" b="b" t="t" l="l"/>
            <a:pathLst>
              <a:path h="4564380" w="9605209">
                <a:moveTo>
                  <a:pt x="0" y="0"/>
                </a:moveTo>
                <a:lnTo>
                  <a:pt x="9605209" y="0"/>
                </a:lnTo>
                <a:lnTo>
                  <a:pt x="9605209" y="4564380"/>
                </a:lnTo>
                <a:lnTo>
                  <a:pt x="0" y="4564380"/>
                </a:lnTo>
                <a:lnTo>
                  <a:pt x="0" y="0"/>
                </a:lnTo>
                <a:close/>
              </a:path>
            </a:pathLst>
          </a:custGeom>
          <a:blipFill>
            <a:blip r:embed="rId4"/>
            <a:stretch>
              <a:fillRect l="-2069" t="0" r="-2069" b="-197"/>
            </a:stretch>
          </a:blipFill>
        </p:spPr>
      </p:sp>
      <p:sp>
        <p:nvSpPr>
          <p:cNvPr name="TextBox 4" id="4"/>
          <p:cNvSpPr txBox="true"/>
          <p:nvPr/>
        </p:nvSpPr>
        <p:spPr>
          <a:xfrm rot="0">
            <a:off x="1028700" y="750976"/>
            <a:ext cx="10900652" cy="1085850"/>
          </a:xfrm>
          <a:prstGeom prst="rect">
            <a:avLst/>
          </a:prstGeom>
        </p:spPr>
        <p:txBody>
          <a:bodyPr anchor="t" rtlCol="false" tIns="0" lIns="0" bIns="0" rIns="0">
            <a:spAutoFit/>
          </a:bodyPr>
          <a:lstStyle/>
          <a:p>
            <a:pPr algn="just">
              <a:lnSpc>
                <a:spcPts val="8640"/>
              </a:lnSpc>
            </a:pPr>
            <a:r>
              <a:rPr lang="en-US" sz="7200">
                <a:solidFill>
                  <a:srgbClr val="FFFFFF"/>
                </a:solidFill>
                <a:latin typeface="Michroma"/>
                <a:ea typeface="Michroma"/>
                <a:cs typeface="Michroma"/>
                <a:sym typeface="Michroma"/>
              </a:rPr>
              <a:t>Transfer Function </a:t>
            </a:r>
          </a:p>
        </p:txBody>
      </p:sp>
      <p:sp>
        <p:nvSpPr>
          <p:cNvPr name="TextBox 5" id="5"/>
          <p:cNvSpPr txBox="true"/>
          <p:nvPr/>
        </p:nvSpPr>
        <p:spPr>
          <a:xfrm rot="0">
            <a:off x="11091237" y="4374102"/>
            <a:ext cx="6566566" cy="4631055"/>
          </a:xfrm>
          <a:prstGeom prst="rect">
            <a:avLst/>
          </a:prstGeom>
        </p:spPr>
        <p:txBody>
          <a:bodyPr anchor="t" rtlCol="false" tIns="0" lIns="0" bIns="0" rIns="0">
            <a:spAutoFit/>
          </a:bodyPr>
          <a:lstStyle/>
          <a:p>
            <a:pPr algn="l" marL="712470" indent="-356235" lvl="1">
              <a:lnSpc>
                <a:spcPts val="4620"/>
              </a:lnSpc>
              <a:buFont typeface="Arial"/>
              <a:buChar char="•"/>
            </a:pPr>
            <a:r>
              <a:rPr lang="en-US" b="true" sz="3300">
                <a:solidFill>
                  <a:srgbClr val="FFFFFF"/>
                </a:solidFill>
                <a:latin typeface="Clear Sans Bold"/>
                <a:ea typeface="Clear Sans Bold"/>
                <a:cs typeface="Clear Sans Bold"/>
                <a:sym typeface="Clear Sans Bold"/>
              </a:rPr>
              <a:t>Exponent of J</a:t>
            </a:r>
            <a:r>
              <a:rPr lang="en-US" sz="3300">
                <a:solidFill>
                  <a:srgbClr val="FFFFFF"/>
                </a:solidFill>
                <a:latin typeface="Clear Sans Thin"/>
                <a:ea typeface="Clear Sans Thin"/>
                <a:cs typeface="Clear Sans Thin"/>
                <a:sym typeface="Clear Sans Thin"/>
              </a:rPr>
              <a:t> - length of the path that merges with the all zero path for the first time.</a:t>
            </a:r>
          </a:p>
          <a:p>
            <a:pPr algn="l" marL="712470" indent="-356235" lvl="1">
              <a:lnSpc>
                <a:spcPts val="4620"/>
              </a:lnSpc>
              <a:buFont typeface="Arial"/>
              <a:buChar char="•"/>
            </a:pPr>
            <a:r>
              <a:rPr lang="en-US" b="true" sz="3300">
                <a:solidFill>
                  <a:srgbClr val="FFFFFF"/>
                </a:solidFill>
                <a:latin typeface="Clear Sans Bold"/>
                <a:ea typeface="Clear Sans Bold"/>
                <a:cs typeface="Clear Sans Bold"/>
                <a:sym typeface="Clear Sans Bold"/>
              </a:rPr>
              <a:t>Exponent of N</a:t>
            </a:r>
            <a:r>
              <a:rPr lang="en-US" sz="3300">
                <a:solidFill>
                  <a:srgbClr val="FFFFFF"/>
                </a:solidFill>
                <a:latin typeface="Clear Sans Thin"/>
                <a:ea typeface="Clear Sans Thin"/>
                <a:cs typeface="Clear Sans Thin"/>
                <a:sym typeface="Clear Sans Thin"/>
              </a:rPr>
              <a:t> - no. of ones in the information sequence.</a:t>
            </a:r>
          </a:p>
          <a:p>
            <a:pPr algn="l" marL="712470" indent="-356235" lvl="1">
              <a:lnSpc>
                <a:spcPts val="4620"/>
              </a:lnSpc>
              <a:buFont typeface="Arial"/>
              <a:buChar char="•"/>
            </a:pPr>
            <a:r>
              <a:rPr lang="en-US" b="true" sz="3300">
                <a:solidFill>
                  <a:srgbClr val="FFFFFF"/>
                </a:solidFill>
                <a:latin typeface="Clear Sans Bold"/>
                <a:ea typeface="Clear Sans Bold"/>
                <a:cs typeface="Clear Sans Bold"/>
                <a:sym typeface="Clear Sans Bold"/>
              </a:rPr>
              <a:t>Exponent of D</a:t>
            </a:r>
            <a:r>
              <a:rPr lang="en-US" sz="3300">
                <a:solidFill>
                  <a:srgbClr val="FFFFFF"/>
                </a:solidFill>
                <a:latin typeface="Clear Sans Thin"/>
                <a:ea typeface="Clear Sans Thin"/>
                <a:cs typeface="Clear Sans Thin"/>
                <a:sym typeface="Clear Sans Thin"/>
              </a:rPr>
              <a:t> - distance of sequence of encoded bits from the all zero sequence.</a:t>
            </a:r>
          </a:p>
        </p:txBody>
      </p:sp>
      <p:sp>
        <p:nvSpPr>
          <p:cNvPr name="TextBox 6" id="6"/>
          <p:cNvSpPr txBox="true"/>
          <p:nvPr/>
        </p:nvSpPr>
        <p:spPr>
          <a:xfrm rot="0">
            <a:off x="1154571" y="2023294"/>
            <a:ext cx="16252326" cy="2417483"/>
          </a:xfrm>
          <a:prstGeom prst="rect">
            <a:avLst/>
          </a:prstGeom>
        </p:spPr>
        <p:txBody>
          <a:bodyPr anchor="t" rtlCol="false" tIns="0" lIns="0" bIns="0" rIns="0">
            <a:spAutoFit/>
          </a:bodyPr>
          <a:lstStyle/>
          <a:p>
            <a:pPr algn="l" marL="744536" indent="-372268" lvl="1">
              <a:lnSpc>
                <a:spcPts val="4827"/>
              </a:lnSpc>
              <a:buFont typeface="Arial"/>
              <a:buChar char="•"/>
            </a:pPr>
            <a:r>
              <a:rPr lang="en-US" sz="3448">
                <a:solidFill>
                  <a:srgbClr val="FFFFFF"/>
                </a:solidFill>
                <a:latin typeface="Clear Sans Thin"/>
                <a:ea typeface="Clear Sans Thin"/>
                <a:cs typeface="Clear Sans Thin"/>
                <a:sym typeface="Clear Sans Thin"/>
              </a:rPr>
              <a:t>A transfer function, in the context of convolutional coding, represents </a:t>
            </a:r>
            <a:r>
              <a:rPr lang="en-US" sz="3448">
                <a:solidFill>
                  <a:srgbClr val="FFFFFF"/>
                </a:solidFill>
                <a:latin typeface="Clear Sans"/>
                <a:ea typeface="Clear Sans"/>
                <a:cs typeface="Clear Sans"/>
                <a:sym typeface="Clear Sans"/>
              </a:rPr>
              <a:t>the</a:t>
            </a:r>
            <a:r>
              <a:rPr lang="en-US" b="true" sz="3448">
                <a:solidFill>
                  <a:srgbClr val="FFFFFF"/>
                </a:solidFill>
                <a:latin typeface="Clear Sans Bold"/>
                <a:ea typeface="Clear Sans Bold"/>
                <a:cs typeface="Clear Sans Bold"/>
                <a:sym typeface="Clear Sans Bold"/>
              </a:rPr>
              <a:t> relationship between the input and output </a:t>
            </a:r>
            <a:r>
              <a:rPr lang="en-US" sz="3448">
                <a:solidFill>
                  <a:srgbClr val="FFFFFF"/>
                </a:solidFill>
                <a:latin typeface="Clear Sans Thin"/>
                <a:ea typeface="Clear Sans Thin"/>
                <a:cs typeface="Clear Sans Thin"/>
                <a:sym typeface="Clear Sans Thin"/>
              </a:rPr>
              <a:t>of a convolutional encoder. It is commonly used to analyze the performance of convolutional codes</a:t>
            </a:r>
          </a:p>
          <a:p>
            <a:pPr algn="l">
              <a:lnSpc>
                <a:spcPts val="4827"/>
              </a:lnSpc>
              <a:spcBef>
                <a:spcPct val="0"/>
              </a:spcBef>
            </a:pPr>
          </a:p>
        </p:txBody>
      </p:sp>
      <p:sp>
        <p:nvSpPr>
          <p:cNvPr name="TextBox 7" id="7"/>
          <p:cNvSpPr txBox="true"/>
          <p:nvPr/>
        </p:nvSpPr>
        <p:spPr>
          <a:xfrm rot="0">
            <a:off x="1694292" y="8938482"/>
            <a:ext cx="8274026" cy="555625"/>
          </a:xfrm>
          <a:prstGeom prst="rect">
            <a:avLst/>
          </a:prstGeom>
        </p:spPr>
        <p:txBody>
          <a:bodyPr anchor="t" rtlCol="false" tIns="0" lIns="0" bIns="0" rIns="0">
            <a:spAutoFit/>
          </a:bodyPr>
          <a:lstStyle/>
          <a:p>
            <a:pPr algn="l">
              <a:lnSpc>
                <a:spcPts val="4549"/>
              </a:lnSpc>
            </a:pPr>
            <a:r>
              <a:rPr lang="en-US" sz="3249">
                <a:solidFill>
                  <a:srgbClr val="FFFFFF"/>
                </a:solidFill>
                <a:latin typeface="Canva Sans"/>
                <a:ea typeface="Canva Sans"/>
                <a:cs typeface="Canva Sans"/>
                <a:sym typeface="Canva Sans"/>
              </a:rPr>
              <a:t>Here, dotted line represents that input=1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525" y="-839805"/>
            <a:ext cx="13301308" cy="13325536"/>
          </a:xfrm>
          <a:custGeom>
            <a:avLst/>
            <a:gdLst/>
            <a:ahLst/>
            <a:cxnLst/>
            <a:rect r="r" b="b" t="t" l="l"/>
            <a:pathLst>
              <a:path h="13325536" w="13301308">
                <a:moveTo>
                  <a:pt x="0" y="0"/>
                </a:moveTo>
                <a:lnTo>
                  <a:pt x="13301308" y="0"/>
                </a:lnTo>
                <a:lnTo>
                  <a:pt x="13301308" y="13325536"/>
                </a:lnTo>
                <a:lnTo>
                  <a:pt x="0" y="13325536"/>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34563" y="2434021"/>
            <a:ext cx="6723943" cy="4056760"/>
          </a:xfrm>
          <a:custGeom>
            <a:avLst/>
            <a:gdLst/>
            <a:ahLst/>
            <a:cxnLst/>
            <a:rect r="r" b="b" t="t" l="l"/>
            <a:pathLst>
              <a:path h="4056760" w="6723943">
                <a:moveTo>
                  <a:pt x="0" y="0"/>
                </a:moveTo>
                <a:lnTo>
                  <a:pt x="6723943" y="0"/>
                </a:lnTo>
                <a:lnTo>
                  <a:pt x="6723943" y="4056760"/>
                </a:lnTo>
                <a:lnTo>
                  <a:pt x="0" y="4056760"/>
                </a:lnTo>
                <a:lnTo>
                  <a:pt x="0" y="0"/>
                </a:lnTo>
                <a:close/>
              </a:path>
            </a:pathLst>
          </a:custGeom>
          <a:blipFill>
            <a:blip r:embed="rId4"/>
            <a:stretch>
              <a:fillRect l="0" t="-1501" r="0" b="-1501"/>
            </a:stretch>
          </a:blipFill>
        </p:spPr>
      </p:sp>
      <p:sp>
        <p:nvSpPr>
          <p:cNvPr name="Freeform 4" id="4"/>
          <p:cNvSpPr/>
          <p:nvPr/>
        </p:nvSpPr>
        <p:spPr>
          <a:xfrm flipH="false" flipV="false" rot="0">
            <a:off x="11334563" y="6823069"/>
            <a:ext cx="6723943" cy="2073216"/>
          </a:xfrm>
          <a:custGeom>
            <a:avLst/>
            <a:gdLst/>
            <a:ahLst/>
            <a:cxnLst/>
            <a:rect r="r" b="b" t="t" l="l"/>
            <a:pathLst>
              <a:path h="2073216" w="6723943">
                <a:moveTo>
                  <a:pt x="0" y="0"/>
                </a:moveTo>
                <a:lnTo>
                  <a:pt x="6723943" y="0"/>
                </a:lnTo>
                <a:lnTo>
                  <a:pt x="6723943" y="2073216"/>
                </a:lnTo>
                <a:lnTo>
                  <a:pt x="0" y="2073216"/>
                </a:lnTo>
                <a:lnTo>
                  <a:pt x="0" y="0"/>
                </a:lnTo>
                <a:close/>
              </a:path>
            </a:pathLst>
          </a:custGeom>
          <a:blipFill>
            <a:blip r:embed="rId5"/>
            <a:stretch>
              <a:fillRect l="0" t="0" r="0" b="0"/>
            </a:stretch>
          </a:blipFill>
        </p:spPr>
      </p:sp>
      <p:sp>
        <p:nvSpPr>
          <p:cNvPr name="TextBox 5" id="5"/>
          <p:cNvSpPr txBox="true"/>
          <p:nvPr/>
        </p:nvSpPr>
        <p:spPr>
          <a:xfrm rot="0">
            <a:off x="1028700" y="2326414"/>
            <a:ext cx="9888987" cy="8513483"/>
          </a:xfrm>
          <a:prstGeom prst="rect">
            <a:avLst/>
          </a:prstGeom>
        </p:spPr>
        <p:txBody>
          <a:bodyPr anchor="t" rtlCol="false" tIns="0" lIns="0" bIns="0" rIns="0">
            <a:spAutoFit/>
          </a:bodyPr>
          <a:lstStyle/>
          <a:p>
            <a:pPr algn="l" marL="744536" indent="-372268" lvl="1">
              <a:lnSpc>
                <a:spcPts val="4827"/>
              </a:lnSpc>
              <a:buFont typeface="Arial"/>
              <a:buChar char="•"/>
            </a:pPr>
            <a:r>
              <a:rPr lang="en-US" sz="3448">
                <a:solidFill>
                  <a:srgbClr val="FFFFFF"/>
                </a:solidFill>
                <a:latin typeface="Clear Sans"/>
                <a:ea typeface="Clear Sans"/>
                <a:cs typeface="Clear Sans"/>
                <a:sym typeface="Clear Sans"/>
              </a:rPr>
              <a:t>To find transfer function, we need to separate the state a into two states, state ‘a’ and state ‘e’. state ‘e’ is for output and ‘a’ is for input.</a:t>
            </a:r>
          </a:p>
          <a:p>
            <a:pPr algn="l" marL="744536" indent="-372268" lvl="1">
              <a:lnSpc>
                <a:spcPts val="4827"/>
              </a:lnSpc>
              <a:buFont typeface="Arial"/>
              <a:buChar char="•"/>
            </a:pPr>
            <a:r>
              <a:rPr lang="en-US" sz="3448">
                <a:solidFill>
                  <a:srgbClr val="FFFFFF"/>
                </a:solidFill>
                <a:latin typeface="Clear Sans"/>
                <a:ea typeface="Clear Sans"/>
                <a:cs typeface="Clear Sans"/>
                <a:sym typeface="Clear Sans"/>
              </a:rPr>
              <a:t>Then by drawing state diagram, we will write equation for each node for every incoming branch as mentioned here.</a:t>
            </a:r>
          </a:p>
          <a:p>
            <a:pPr algn="l" marL="744536" indent="-372268" lvl="1">
              <a:lnSpc>
                <a:spcPts val="4827"/>
              </a:lnSpc>
              <a:buFont typeface="Arial"/>
              <a:buChar char="•"/>
            </a:pPr>
            <a:r>
              <a:rPr lang="en-US" sz="3448">
                <a:solidFill>
                  <a:srgbClr val="FFFFFF"/>
                </a:solidFill>
                <a:latin typeface="Clear Sans"/>
                <a:ea typeface="Clear Sans"/>
                <a:cs typeface="Clear Sans"/>
                <a:sym typeface="Clear Sans"/>
              </a:rPr>
              <a:t>Transfer function can be obtained by taking Xe/Xa.</a:t>
            </a:r>
          </a:p>
          <a:p>
            <a:pPr algn="l" marL="744536" indent="-372268" lvl="1">
              <a:lnSpc>
                <a:spcPts val="4827"/>
              </a:lnSpc>
              <a:buFont typeface="Arial"/>
              <a:buChar char="•"/>
            </a:pPr>
            <a:r>
              <a:rPr lang="en-US" sz="3448">
                <a:solidFill>
                  <a:srgbClr val="FFFFFF"/>
                </a:solidFill>
                <a:latin typeface="Clear Sans"/>
                <a:ea typeface="Clear Sans"/>
                <a:cs typeface="Clear Sans"/>
                <a:sym typeface="Clear Sans"/>
              </a:rPr>
              <a:t>In this transfer function, minimum power of D is 6. That means if the error in the sequence is less than 6 bits, than convolution decoder can detect and correct it.</a:t>
            </a:r>
          </a:p>
          <a:p>
            <a:pPr algn="l">
              <a:lnSpc>
                <a:spcPts val="4827"/>
              </a:lnSpc>
            </a:pPr>
          </a:p>
          <a:p>
            <a:pPr algn="l">
              <a:lnSpc>
                <a:spcPts val="4827"/>
              </a:lnSpc>
              <a:spcBef>
                <a:spcPct val="0"/>
              </a:spcBef>
            </a:pPr>
          </a:p>
        </p:txBody>
      </p:sp>
      <p:sp>
        <p:nvSpPr>
          <p:cNvPr name="TextBox 6" id="6"/>
          <p:cNvSpPr txBox="true"/>
          <p:nvPr/>
        </p:nvSpPr>
        <p:spPr>
          <a:xfrm rot="0">
            <a:off x="1028700" y="750976"/>
            <a:ext cx="10900652" cy="1085850"/>
          </a:xfrm>
          <a:prstGeom prst="rect">
            <a:avLst/>
          </a:prstGeom>
        </p:spPr>
        <p:txBody>
          <a:bodyPr anchor="t" rtlCol="false" tIns="0" lIns="0" bIns="0" rIns="0">
            <a:spAutoFit/>
          </a:bodyPr>
          <a:lstStyle/>
          <a:p>
            <a:pPr algn="just">
              <a:lnSpc>
                <a:spcPts val="8640"/>
              </a:lnSpc>
            </a:pPr>
            <a:r>
              <a:rPr lang="en-US" sz="7200">
                <a:solidFill>
                  <a:srgbClr val="FFFFFF"/>
                </a:solidFill>
                <a:latin typeface="Michroma"/>
                <a:ea typeface="Michroma"/>
                <a:cs typeface="Michroma"/>
                <a:sym typeface="Michroma"/>
              </a:rPr>
              <a:t>Transfer Function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DAGCTBG6WTE</dc:identifier>
  <dcterms:modified xsi:type="dcterms:W3CDTF">2011-08-01T06:04:30Z</dcterms:modified>
  <cp:revision>1</cp:revision>
  <dc:title>CT Project</dc:title>
</cp:coreProperties>
</file>